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47.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Lst>
  <p:sldSz cy="6858000" cx="12192000"/>
  <p:notesSz cx="6858000" cy="1857375"/>
  <p:embeddedFontLst>
    <p:embeddedFont>
      <p:font typeface="Roboto"/>
      <p:regular r:id="rId53"/>
      <p:bold r:id="rId54"/>
      <p:italic r:id="rId55"/>
      <p:boldItalic r:id="rId56"/>
    </p:embeddedFont>
    <p:embeddedFont>
      <p:font typeface="IBM Plex Mono SemiBold"/>
      <p:regular r:id="rId57"/>
      <p:bold r:id="rId58"/>
      <p:italic r:id="rId59"/>
      <p:boldItalic r:id="rId60"/>
    </p:embeddedFont>
    <p:embeddedFont>
      <p:font typeface="IBM Plex Mono"/>
      <p:regular r:id="rId61"/>
      <p:bold r:id="rId62"/>
      <p:italic r:id="rId63"/>
      <p:boldItalic r:id="rId6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 uri="GoogleSlidesCustomDataVersion2">
      <go:slidesCustomData xmlns:go="http://customooxmlschemas.google.com/" r:id="rId65" roundtripDataSignature="AMtx7mhEp8J4c0Y0gMRVC1M+4LKLM3gnB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IBMPlexMono-bold.fntdata"/><Relationship Id="rId61" Type="http://schemas.openxmlformats.org/officeDocument/2006/relationships/font" Target="fonts/IBMPlexMono-regular.fntdata"/><Relationship Id="rId20" Type="http://schemas.openxmlformats.org/officeDocument/2006/relationships/slide" Target="slides/slide15.xml"/><Relationship Id="rId64" Type="http://schemas.openxmlformats.org/officeDocument/2006/relationships/font" Target="fonts/IBMPlexMono-boldItalic.fntdata"/><Relationship Id="rId63" Type="http://schemas.openxmlformats.org/officeDocument/2006/relationships/font" Target="fonts/IBMPlexMono-italic.fntdata"/><Relationship Id="rId22" Type="http://schemas.openxmlformats.org/officeDocument/2006/relationships/slide" Target="slides/slide17.xml"/><Relationship Id="rId21" Type="http://schemas.openxmlformats.org/officeDocument/2006/relationships/slide" Target="slides/slide16.xml"/><Relationship Id="rId65" Type="http://customschemas.google.com/relationships/presentationmetadata" Target="metadata"/><Relationship Id="rId24" Type="http://schemas.openxmlformats.org/officeDocument/2006/relationships/slide" Target="slides/slide19.xml"/><Relationship Id="rId23" Type="http://schemas.openxmlformats.org/officeDocument/2006/relationships/slide" Target="slides/slide18.xml"/><Relationship Id="rId60" Type="http://schemas.openxmlformats.org/officeDocument/2006/relationships/font" Target="fonts/IBMPlexMonoSemiBold-boldItalic.fntdata"/><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font" Target="fonts/Roboto-regular.fntdata"/><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font" Target="fonts/Roboto-italic.fntdata"/><Relationship Id="rId10" Type="http://schemas.openxmlformats.org/officeDocument/2006/relationships/slide" Target="slides/slide5.xml"/><Relationship Id="rId54" Type="http://schemas.openxmlformats.org/officeDocument/2006/relationships/font" Target="fonts/Roboto-bold.fntdata"/><Relationship Id="rId13" Type="http://schemas.openxmlformats.org/officeDocument/2006/relationships/slide" Target="slides/slide8.xml"/><Relationship Id="rId57" Type="http://schemas.openxmlformats.org/officeDocument/2006/relationships/font" Target="fonts/IBMPlexMonoSemiBold-regular.fntdata"/><Relationship Id="rId12" Type="http://schemas.openxmlformats.org/officeDocument/2006/relationships/slide" Target="slides/slide7.xml"/><Relationship Id="rId56" Type="http://schemas.openxmlformats.org/officeDocument/2006/relationships/font" Target="fonts/Roboto-boldItalic.fntdata"/><Relationship Id="rId15" Type="http://schemas.openxmlformats.org/officeDocument/2006/relationships/slide" Target="slides/slide10.xml"/><Relationship Id="rId59" Type="http://schemas.openxmlformats.org/officeDocument/2006/relationships/font" Target="fonts/IBMPlexMonoSemiBold-italic.fntdata"/><Relationship Id="rId14" Type="http://schemas.openxmlformats.org/officeDocument/2006/relationships/slide" Target="slides/slide9.xml"/><Relationship Id="rId58" Type="http://schemas.openxmlformats.org/officeDocument/2006/relationships/font" Target="fonts/IBMPlexMonoSemiBold-bold.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4" name="Google Shape;84;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2" name="Google Shape;152;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0" name="Google Shape;160;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7" name="Google Shape;167;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4" name="Google Shape;174;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1" name="Google Shape;181;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p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8" name="Google Shape;188;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7" name="Google Shape;197;p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198" name="Google Shape;198;p1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p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5" name="Google Shape;205;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p1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0" name="Google Shape;210;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p1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7" name="Google Shape;217;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0" name="Google Shape;90;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1" name="Google Shape;91;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p2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5" name="Google Shape;225;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p2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3" name="Google Shape;233;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p2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1" name="Google Shape;241;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p2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9" name="Google Shape;249;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p2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7" name="Google Shape;257;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p2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5" name="Google Shape;265;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p2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3" name="Google Shape;273;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p2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1" name="Google Shape;281;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p2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9" name="Google Shape;289;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p2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7" name="Google Shape;297;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8" name="Google Shape;98;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p3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5" name="Google Shape;305;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p3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3" name="Google Shape;313;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p3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1" name="Google Shape;321;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p3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9" name="Google Shape;329;p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p3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7" name="Google Shape;337;p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p3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2" name="Google Shape;342;p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p3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1" name="Google Shape;351;p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p3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0" name="Google Shape;360;p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p3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9" name="Google Shape;369;p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p3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4" name="Google Shape;374;p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5" name="Google Shape;105;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p4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2" name="Google Shape;382;p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p4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0" name="Google Shape;390;p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p4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9" name="Google Shape;399;p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p4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4" name="Google Shape;404;p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p4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2" name="Google Shape;412;p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p4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0" name="Google Shape;420;p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p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7" name="Google Shape;427;p4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8" name="Google Shape;428;p4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p4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5" name="Google Shape;435;p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2" name="Google Shape;112;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8" name="Google Shape;118;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119" name="Google Shape;119;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6" name="Google Shape;126;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4" name="Google Shape;134;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2" name="Google Shape;142;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lank" showMasterSp="0">
  <p:cSld name="1_Blank">
    <p:spTree>
      <p:nvGrpSpPr>
        <p:cNvPr id="11" name="Shape 11"/>
        <p:cNvGrpSpPr/>
        <p:nvPr/>
      </p:nvGrpSpPr>
      <p:grpSpPr>
        <a:xfrm>
          <a:off x="0" y="0"/>
          <a:ext cx="0" cy="0"/>
          <a:chOff x="0" y="0"/>
          <a:chExt cx="0" cy="0"/>
        </a:xfrm>
      </p:grpSpPr>
      <p:sp>
        <p:nvSpPr>
          <p:cNvPr id="12" name="Google Shape;12;p49"/>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marR="0" rtl="0" algn="ctr">
              <a:lnSpc>
                <a:spcPct val="90000"/>
              </a:lnSpc>
              <a:spcBef>
                <a:spcPts val="0"/>
              </a:spcBef>
              <a:spcAft>
                <a:spcPts val="0"/>
              </a:spcAft>
              <a:buClr>
                <a:srgbClr val="005493"/>
              </a:buClr>
              <a:buSzPts val="4800"/>
              <a:buFont typeface="IBM Plex Mono SemiBold"/>
              <a:buNone/>
              <a:defRPr b="0" i="0" sz="4800" u="none" cap="none" strike="noStrike">
                <a:solidFill>
                  <a:srgbClr val="005493"/>
                </a:solidFill>
                <a:latin typeface="IBM Plex Mono SemiBold"/>
                <a:ea typeface="IBM Plex Mono SemiBold"/>
                <a:cs typeface="IBM Plex Mono SemiBold"/>
                <a:sym typeface="IBM Plex Mono SemiBold"/>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3" name="Google Shape;13;p49"/>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transition spd="slow">
    <p:push/>
  </p:transition>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6" name="Shape 56"/>
        <p:cNvGrpSpPr/>
        <p:nvPr/>
      </p:nvGrpSpPr>
      <p:grpSpPr>
        <a:xfrm>
          <a:off x="0" y="0"/>
          <a:ext cx="0" cy="0"/>
          <a:chOff x="0" y="0"/>
          <a:chExt cx="0" cy="0"/>
        </a:xfrm>
      </p:grpSpPr>
      <p:sp>
        <p:nvSpPr>
          <p:cNvPr id="57" name="Google Shape;57;p58"/>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Clr>
                <a:schemeClr val="dk1"/>
              </a:buClr>
              <a:buSzPts val="3200"/>
              <a:buFont typeface="Calibri"/>
              <a:buNone/>
              <a:defRPr b="0" i="0" sz="32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58" name="Google Shape;58;p58"/>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Autofit/>
          </a:bodyPr>
          <a:lstStyle>
            <a:lvl1pPr indent="-431800" lvl="0" marL="457200" marR="0" rtl="0" algn="l">
              <a:lnSpc>
                <a:spcPct val="90000"/>
              </a:lnSpc>
              <a:spcBef>
                <a:spcPts val="1000"/>
              </a:spcBef>
              <a:spcAft>
                <a:spcPts val="0"/>
              </a:spcAft>
              <a:buClr>
                <a:schemeClr val="dk1"/>
              </a:buClr>
              <a:buSzPts val="3200"/>
              <a:buFont typeface="Arial"/>
              <a:buChar char="•"/>
              <a:defRPr sz="3200">
                <a:solidFill>
                  <a:schemeClr val="dk1"/>
                </a:solidFill>
                <a:latin typeface="Calibri"/>
                <a:ea typeface="Calibri"/>
                <a:cs typeface="Calibri"/>
                <a:sym typeface="Calibri"/>
              </a:defRPr>
            </a:lvl1pPr>
            <a:lvl2pPr indent="-406400" lvl="1" marL="914400" marR="0" rtl="0" algn="l">
              <a:lnSpc>
                <a:spcPct val="90000"/>
              </a:lnSpc>
              <a:spcBef>
                <a:spcPts val="5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59" name="Google Shape;59;p58"/>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1600"/>
              <a:buFont typeface="Arial"/>
              <a:buNone/>
              <a:defRPr sz="1600">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9pPr>
          </a:lstStyle>
          <a:p/>
        </p:txBody>
      </p:sp>
      <p:sp>
        <p:nvSpPr>
          <p:cNvPr id="60" name="Google Shape;60;p58"/>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1" name="Google Shape;61;p58"/>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2" name="Google Shape;62;p58"/>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3" name="Shape 63"/>
        <p:cNvGrpSpPr/>
        <p:nvPr/>
      </p:nvGrpSpPr>
      <p:grpSpPr>
        <a:xfrm>
          <a:off x="0" y="0"/>
          <a:ext cx="0" cy="0"/>
          <a:chOff x="0" y="0"/>
          <a:chExt cx="0" cy="0"/>
        </a:xfrm>
      </p:grpSpPr>
      <p:sp>
        <p:nvSpPr>
          <p:cNvPr id="64" name="Google Shape;64;p59"/>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Clr>
                <a:schemeClr val="dk1"/>
              </a:buClr>
              <a:buSzPts val="3200"/>
              <a:buFont typeface="Calibri"/>
              <a:buNone/>
              <a:defRPr b="0" i="0" sz="32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65" name="Google Shape;65;p59"/>
          <p:cNvSpPr/>
          <p:nvPr>
            <p:ph idx="2" type="pic"/>
          </p:nvPr>
        </p:nvSpPr>
        <p:spPr>
          <a:xfrm>
            <a:off x="5183188" y="987425"/>
            <a:ext cx="6172200" cy="4873625"/>
          </a:xfrm>
          <a:prstGeom prst="rect">
            <a:avLst/>
          </a:prstGeom>
          <a:noFill/>
          <a:ln>
            <a:noFill/>
          </a:ln>
        </p:spPr>
      </p:sp>
      <p:sp>
        <p:nvSpPr>
          <p:cNvPr id="66" name="Google Shape;66;p59"/>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1600"/>
              <a:buFont typeface="Arial"/>
              <a:buNone/>
              <a:defRPr sz="1600">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9pPr>
          </a:lstStyle>
          <a:p/>
        </p:txBody>
      </p:sp>
      <p:sp>
        <p:nvSpPr>
          <p:cNvPr id="67" name="Google Shape;67;p59"/>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8" name="Google Shape;68;p59"/>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9" name="Google Shape;69;p59"/>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0" name="Shape 70"/>
        <p:cNvGrpSpPr/>
        <p:nvPr/>
      </p:nvGrpSpPr>
      <p:grpSpPr>
        <a:xfrm>
          <a:off x="0" y="0"/>
          <a:ext cx="0" cy="0"/>
          <a:chOff x="0" y="0"/>
          <a:chExt cx="0" cy="0"/>
        </a:xfrm>
      </p:grpSpPr>
      <p:sp>
        <p:nvSpPr>
          <p:cNvPr id="71" name="Google Shape;71;p60"/>
          <p:cNvSpPr txBox="1"/>
          <p:nvPr>
            <p:ph type="title"/>
          </p:nvPr>
        </p:nvSpPr>
        <p:spPr>
          <a:xfrm>
            <a:off x="838200" y="365125"/>
            <a:ext cx="10515600" cy="1325563"/>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2" name="Google Shape;72;p60"/>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3" name="Google Shape;73;p60"/>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4" name="Google Shape;74;p60"/>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5" name="Google Shape;75;p60"/>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6" name="Shape 76"/>
        <p:cNvGrpSpPr/>
        <p:nvPr/>
      </p:nvGrpSpPr>
      <p:grpSpPr>
        <a:xfrm>
          <a:off x="0" y="0"/>
          <a:ext cx="0" cy="0"/>
          <a:chOff x="0" y="0"/>
          <a:chExt cx="0" cy="0"/>
        </a:xfrm>
      </p:grpSpPr>
      <p:sp>
        <p:nvSpPr>
          <p:cNvPr id="77" name="Google Shape;77;p61"/>
          <p:cNvSpPr txBox="1"/>
          <p:nvPr>
            <p:ph type="title"/>
          </p:nvPr>
        </p:nvSpPr>
        <p:spPr>
          <a:xfrm rot="5400000">
            <a:off x="7133431" y="1956594"/>
            <a:ext cx="5811838" cy="26289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8" name="Google Shape;78;p61"/>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9" name="Google Shape;79;p61"/>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 name="Google Shape;80;p61"/>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1" name="Google Shape;81;p61"/>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14" name="Shape 14"/>
        <p:cNvGrpSpPr/>
        <p:nvPr/>
      </p:nvGrpSpPr>
      <p:grpSpPr>
        <a:xfrm>
          <a:off x="0" y="0"/>
          <a:ext cx="0" cy="0"/>
          <a:chOff x="0" y="0"/>
          <a:chExt cx="0" cy="0"/>
        </a:xfrm>
      </p:grpSpPr>
      <p:sp>
        <p:nvSpPr>
          <p:cNvPr id="15" name="Google Shape;15;p50"/>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6" name="Shape 16"/>
        <p:cNvGrpSpPr/>
        <p:nvPr/>
      </p:nvGrpSpPr>
      <p:grpSpPr>
        <a:xfrm>
          <a:off x="0" y="0"/>
          <a:ext cx="0" cy="0"/>
          <a:chOff x="0" y="0"/>
          <a:chExt cx="0" cy="0"/>
        </a:xfrm>
      </p:grpSpPr>
      <p:sp>
        <p:nvSpPr>
          <p:cNvPr id="17" name="Google Shape;17;p51"/>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Clr>
                <a:schemeClr val="dk1"/>
              </a:buClr>
              <a:buSzPts val="6000"/>
              <a:buFont typeface="Calibri"/>
              <a:buNone/>
              <a:defRPr b="0" i="0" sz="60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8" name="Google Shape;18;p51"/>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rgbClr val="888888"/>
              </a:buClr>
              <a:buSzPts val="2400"/>
              <a:buFont typeface="Arial"/>
              <a:buNone/>
              <a:defRPr b="0" i="0" sz="2400" u="none" cap="none" strike="noStrike">
                <a:solidFill>
                  <a:srgbClr val="888888"/>
                </a:solidFill>
                <a:latin typeface="Calibri"/>
                <a:ea typeface="Calibri"/>
                <a:cs typeface="Calibri"/>
                <a:sym typeface="Calibri"/>
              </a:defRPr>
            </a:lvl1pPr>
            <a:lvl2pPr indent="-228600" lvl="1" marL="914400" marR="0" rtl="0" algn="l">
              <a:lnSpc>
                <a:spcPct val="90000"/>
              </a:lnSpc>
              <a:spcBef>
                <a:spcPts val="5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2pPr>
            <a:lvl3pPr indent="-228600" lvl="2" marL="1371600" marR="0" rtl="0" algn="l">
              <a:lnSpc>
                <a:spcPct val="90000"/>
              </a:lnSpc>
              <a:spcBef>
                <a:spcPts val="500"/>
              </a:spcBef>
              <a:spcAft>
                <a:spcPts val="0"/>
              </a:spcAft>
              <a:buClr>
                <a:srgbClr val="888888"/>
              </a:buClr>
              <a:buSzPts val="1800"/>
              <a:buFont typeface="Arial"/>
              <a:buNone/>
              <a:defRPr b="0" i="0" sz="1800" u="none" cap="none" strike="noStrike">
                <a:solidFill>
                  <a:srgbClr val="888888"/>
                </a:solidFill>
                <a:latin typeface="Calibri"/>
                <a:ea typeface="Calibri"/>
                <a:cs typeface="Calibri"/>
                <a:sym typeface="Calibri"/>
              </a:defRPr>
            </a:lvl3pPr>
            <a:lvl4pPr indent="-228600" lvl="3" marL="18288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4pPr>
            <a:lvl5pPr indent="-228600" lvl="4" marL="22860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5pPr>
            <a:lvl6pPr indent="-228600" lvl="5" marL="27432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6pPr>
            <a:lvl7pPr indent="-228600" lvl="6" marL="32004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7pPr>
            <a:lvl8pPr indent="-228600" lvl="7" marL="36576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8pPr>
            <a:lvl9pPr indent="-228600" lvl="8" marL="41148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9pPr>
          </a:lstStyle>
          <a:p/>
        </p:txBody>
      </p:sp>
      <p:sp>
        <p:nvSpPr>
          <p:cNvPr id="19" name="Google Shape;19;p51"/>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0" name="Google Shape;20;p51"/>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 name="Google Shape;21;p51"/>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Vertical Title and Text">
  <p:cSld name="1_Vertical Title and Text">
    <p:spTree>
      <p:nvGrpSpPr>
        <p:cNvPr id="22" name="Shape 22"/>
        <p:cNvGrpSpPr/>
        <p:nvPr/>
      </p:nvGrpSpPr>
      <p:grpSpPr>
        <a:xfrm>
          <a:off x="0" y="0"/>
          <a:ext cx="0" cy="0"/>
          <a:chOff x="0" y="0"/>
          <a:chExt cx="0" cy="0"/>
        </a:xfrm>
      </p:grpSpPr>
      <p:sp>
        <p:nvSpPr>
          <p:cNvPr id="23" name="Google Shape;23;p52"/>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4" name="Google Shape;24;p52"/>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transition spd="slow">
    <p:push/>
  </p:transition>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5" name="Shape 25"/>
        <p:cNvGrpSpPr/>
        <p:nvPr/>
      </p:nvGrpSpPr>
      <p:grpSpPr>
        <a:xfrm>
          <a:off x="0" y="0"/>
          <a:ext cx="0" cy="0"/>
          <a:chOff x="0" y="0"/>
          <a:chExt cx="0" cy="0"/>
        </a:xfrm>
      </p:grpSpPr>
      <p:sp>
        <p:nvSpPr>
          <p:cNvPr id="26" name="Google Shape;26;p53"/>
          <p:cNvSpPr txBox="1"/>
          <p:nvPr>
            <p:ph type="title"/>
          </p:nvPr>
        </p:nvSpPr>
        <p:spPr>
          <a:xfrm>
            <a:off x="838200" y="365125"/>
            <a:ext cx="10515600" cy="1325563"/>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7" name="Google Shape;27;p5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8" name="Google Shape;28;p53"/>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9" name="Google Shape;29;p53"/>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0" name="Google Shape;30;p53"/>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1" name="Shape 31"/>
        <p:cNvGrpSpPr/>
        <p:nvPr/>
      </p:nvGrpSpPr>
      <p:grpSpPr>
        <a:xfrm>
          <a:off x="0" y="0"/>
          <a:ext cx="0" cy="0"/>
          <a:chOff x="0" y="0"/>
          <a:chExt cx="0" cy="0"/>
        </a:xfrm>
      </p:grpSpPr>
      <p:sp>
        <p:nvSpPr>
          <p:cNvPr id="32" name="Google Shape;32;p54"/>
          <p:cNvSpPr txBox="1"/>
          <p:nvPr>
            <p:ph type="title"/>
          </p:nvPr>
        </p:nvSpPr>
        <p:spPr>
          <a:xfrm>
            <a:off x="838200" y="365125"/>
            <a:ext cx="10515600" cy="1325563"/>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33" name="Google Shape;33;p54"/>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4" name="Google Shape;34;p54"/>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5" name="Google Shape;35;p54"/>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6" name="Google Shape;36;p54"/>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7" name="Google Shape;37;p54"/>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8" name="Shape 38"/>
        <p:cNvGrpSpPr/>
        <p:nvPr/>
      </p:nvGrpSpPr>
      <p:grpSpPr>
        <a:xfrm>
          <a:off x="0" y="0"/>
          <a:ext cx="0" cy="0"/>
          <a:chOff x="0" y="0"/>
          <a:chExt cx="0" cy="0"/>
        </a:xfrm>
      </p:grpSpPr>
      <p:sp>
        <p:nvSpPr>
          <p:cNvPr id="39" name="Google Shape;39;p55"/>
          <p:cNvSpPr txBox="1"/>
          <p:nvPr>
            <p:ph type="title"/>
          </p:nvPr>
        </p:nvSpPr>
        <p:spPr>
          <a:xfrm>
            <a:off x="839788" y="365125"/>
            <a:ext cx="10515600" cy="1325563"/>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40" name="Google Shape;40;p55"/>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2400"/>
              <a:buFont typeface="Arial"/>
              <a:buNone/>
              <a:defRPr b="1" sz="2400">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2000"/>
              <a:buFont typeface="Arial"/>
              <a:buNone/>
              <a:defRPr b="1" i="0" sz="20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1800"/>
              <a:buFont typeface="Arial"/>
              <a:buNone/>
              <a:defRPr b="1" i="0" sz="18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sp>
        <p:nvSpPr>
          <p:cNvPr id="41" name="Google Shape;41;p55"/>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2" name="Google Shape;42;p55"/>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2400"/>
              <a:buFont typeface="Arial"/>
              <a:buNone/>
              <a:defRPr b="1" sz="2400">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2000"/>
              <a:buFont typeface="Arial"/>
              <a:buNone/>
              <a:defRPr b="1" i="0" sz="20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1800"/>
              <a:buFont typeface="Arial"/>
              <a:buNone/>
              <a:defRPr b="1" i="0" sz="18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sp>
        <p:nvSpPr>
          <p:cNvPr id="43" name="Google Shape;43;p55"/>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4" name="Google Shape;44;p55"/>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5" name="Google Shape;45;p55"/>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6" name="Google Shape;46;p55"/>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7" name="Shape 47"/>
        <p:cNvGrpSpPr/>
        <p:nvPr/>
      </p:nvGrpSpPr>
      <p:grpSpPr>
        <a:xfrm>
          <a:off x="0" y="0"/>
          <a:ext cx="0" cy="0"/>
          <a:chOff x="0" y="0"/>
          <a:chExt cx="0" cy="0"/>
        </a:xfrm>
      </p:grpSpPr>
      <p:sp>
        <p:nvSpPr>
          <p:cNvPr id="48" name="Google Shape;48;p56"/>
          <p:cNvSpPr txBox="1"/>
          <p:nvPr>
            <p:ph type="title"/>
          </p:nvPr>
        </p:nvSpPr>
        <p:spPr>
          <a:xfrm>
            <a:off x="838200" y="365125"/>
            <a:ext cx="10515600" cy="1325563"/>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49" name="Google Shape;49;p56"/>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0" name="Google Shape;50;p56"/>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1" name="Google Shape;51;p56"/>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 name="Shape 52"/>
        <p:cNvGrpSpPr/>
        <p:nvPr/>
      </p:nvGrpSpPr>
      <p:grpSpPr>
        <a:xfrm>
          <a:off x="0" y="0"/>
          <a:ext cx="0" cy="0"/>
          <a:chOff x="0" y="0"/>
          <a:chExt cx="0" cy="0"/>
        </a:xfrm>
      </p:grpSpPr>
      <p:sp>
        <p:nvSpPr>
          <p:cNvPr id="53" name="Google Shape;53;p57"/>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4" name="Google Shape;54;p57"/>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5" name="Google Shape;55;p57"/>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48"/>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600" u="none" cap="none" strike="noStrike">
                <a:solidFill>
                  <a:srgbClr val="1C7DDB"/>
                </a:solidFill>
                <a:latin typeface="Arial"/>
                <a:ea typeface="Arial"/>
                <a:cs typeface="Arial"/>
                <a:sym typeface="Arial"/>
              </a:defRPr>
            </a:lvl1pPr>
            <a:lvl2pPr indent="0" lvl="1" marL="0" marR="0" rtl="0" algn="r">
              <a:spcBef>
                <a:spcPts val="0"/>
              </a:spcBef>
              <a:buNone/>
              <a:defRPr b="0" i="0" sz="1600" u="none" cap="none" strike="noStrike">
                <a:solidFill>
                  <a:srgbClr val="1C7DDB"/>
                </a:solidFill>
                <a:latin typeface="Arial"/>
                <a:ea typeface="Arial"/>
                <a:cs typeface="Arial"/>
                <a:sym typeface="Arial"/>
              </a:defRPr>
            </a:lvl2pPr>
            <a:lvl3pPr indent="0" lvl="2" marL="0" marR="0" rtl="0" algn="r">
              <a:spcBef>
                <a:spcPts val="0"/>
              </a:spcBef>
              <a:buNone/>
              <a:defRPr b="0" i="0" sz="1600" u="none" cap="none" strike="noStrike">
                <a:solidFill>
                  <a:srgbClr val="1C7DDB"/>
                </a:solidFill>
                <a:latin typeface="Arial"/>
                <a:ea typeface="Arial"/>
                <a:cs typeface="Arial"/>
                <a:sym typeface="Arial"/>
              </a:defRPr>
            </a:lvl3pPr>
            <a:lvl4pPr indent="0" lvl="3" marL="0" marR="0" rtl="0" algn="r">
              <a:spcBef>
                <a:spcPts val="0"/>
              </a:spcBef>
              <a:buNone/>
              <a:defRPr b="0" i="0" sz="1600" u="none" cap="none" strike="noStrike">
                <a:solidFill>
                  <a:srgbClr val="1C7DDB"/>
                </a:solidFill>
                <a:latin typeface="Arial"/>
                <a:ea typeface="Arial"/>
                <a:cs typeface="Arial"/>
                <a:sym typeface="Arial"/>
              </a:defRPr>
            </a:lvl4pPr>
            <a:lvl5pPr indent="0" lvl="4" marL="0" marR="0" rtl="0" algn="r">
              <a:spcBef>
                <a:spcPts val="0"/>
              </a:spcBef>
              <a:buNone/>
              <a:defRPr b="0" i="0" sz="1600" u="none" cap="none" strike="noStrike">
                <a:solidFill>
                  <a:srgbClr val="1C7DDB"/>
                </a:solidFill>
                <a:latin typeface="Arial"/>
                <a:ea typeface="Arial"/>
                <a:cs typeface="Arial"/>
                <a:sym typeface="Arial"/>
              </a:defRPr>
            </a:lvl5pPr>
            <a:lvl6pPr indent="0" lvl="5" marL="0" marR="0" rtl="0" algn="r">
              <a:spcBef>
                <a:spcPts val="0"/>
              </a:spcBef>
              <a:buNone/>
              <a:defRPr b="0" i="0" sz="1600" u="none" cap="none" strike="noStrike">
                <a:solidFill>
                  <a:srgbClr val="1C7DDB"/>
                </a:solidFill>
                <a:latin typeface="Arial"/>
                <a:ea typeface="Arial"/>
                <a:cs typeface="Arial"/>
                <a:sym typeface="Arial"/>
              </a:defRPr>
            </a:lvl6pPr>
            <a:lvl7pPr indent="0" lvl="6" marL="0" marR="0" rtl="0" algn="r">
              <a:spcBef>
                <a:spcPts val="0"/>
              </a:spcBef>
              <a:buNone/>
              <a:defRPr b="0" i="0" sz="1600" u="none" cap="none" strike="noStrike">
                <a:solidFill>
                  <a:srgbClr val="1C7DDB"/>
                </a:solidFill>
                <a:latin typeface="Arial"/>
                <a:ea typeface="Arial"/>
                <a:cs typeface="Arial"/>
                <a:sym typeface="Arial"/>
              </a:defRPr>
            </a:lvl7pPr>
            <a:lvl8pPr indent="0" lvl="7" marL="0" marR="0" rtl="0" algn="r">
              <a:spcBef>
                <a:spcPts val="0"/>
              </a:spcBef>
              <a:buNone/>
              <a:defRPr b="0" i="0" sz="1600" u="none" cap="none" strike="noStrike">
                <a:solidFill>
                  <a:srgbClr val="1C7DDB"/>
                </a:solidFill>
                <a:latin typeface="Arial"/>
                <a:ea typeface="Arial"/>
                <a:cs typeface="Arial"/>
                <a:sym typeface="Arial"/>
              </a:defRPr>
            </a:lvl8pPr>
            <a:lvl9pPr indent="0" lvl="8" marL="0" marR="0" rtl="0" algn="r">
              <a:spcBef>
                <a:spcPts val="0"/>
              </a:spcBef>
              <a:buNone/>
              <a:defRPr b="0" i="0" sz="1600" u="none" cap="none" strike="noStrike">
                <a:solidFill>
                  <a:srgbClr val="1C7DDB"/>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0.jp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36.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3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3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3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3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36.png"/><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3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4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36.png"/><Relationship Id="rId4" Type="http://schemas.openxmlformats.org/officeDocument/2006/relationships/image" Target="../media/image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36.png"/><Relationship Id="rId4"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3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36.png"/><Relationship Id="rId4" Type="http://schemas.openxmlformats.org/officeDocument/2006/relationships/image" Target="../media/image1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36.png"/><Relationship Id="rId4" Type="http://schemas.openxmlformats.org/officeDocument/2006/relationships/image" Target="../media/image1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36.png"/><Relationship Id="rId4" Type="http://schemas.openxmlformats.org/officeDocument/2006/relationships/image" Target="../media/image1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36.png"/><Relationship Id="rId4" Type="http://schemas.openxmlformats.org/officeDocument/2006/relationships/image" Target="../media/image2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36.png"/><Relationship Id="rId4" Type="http://schemas.openxmlformats.org/officeDocument/2006/relationships/image" Target="../media/image1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36.png"/><Relationship Id="rId4" Type="http://schemas.openxmlformats.org/officeDocument/2006/relationships/image" Target="../media/image2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36.png"/><Relationship Id="rId4" Type="http://schemas.openxmlformats.org/officeDocument/2006/relationships/image" Target="../media/image1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36.png"/><Relationship Id="rId4" Type="http://schemas.openxmlformats.org/officeDocument/2006/relationships/image" Target="../media/image3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36.png"/><Relationship Id="rId4" Type="http://schemas.openxmlformats.org/officeDocument/2006/relationships/image" Target="../media/image1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36.png"/><Relationship Id="rId4" Type="http://schemas.openxmlformats.org/officeDocument/2006/relationships/image" Target="../media/image2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3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36.png"/><Relationship Id="rId4" Type="http://schemas.openxmlformats.org/officeDocument/2006/relationships/image" Target="../media/image2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36.png"/><Relationship Id="rId4" Type="http://schemas.openxmlformats.org/officeDocument/2006/relationships/image" Target="../media/image1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36.png"/><Relationship Id="rId4" Type="http://schemas.openxmlformats.org/officeDocument/2006/relationships/image" Target="../media/image2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36.png"/><Relationship Id="rId4" Type="http://schemas.openxmlformats.org/officeDocument/2006/relationships/image" Target="../media/image1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4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36.png"/><Relationship Id="rId4" Type="http://schemas.openxmlformats.org/officeDocument/2006/relationships/image" Target="../media/image26.png"/><Relationship Id="rId5" Type="http://schemas.openxmlformats.org/officeDocument/2006/relationships/image" Target="../media/image2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36.png"/><Relationship Id="rId4" Type="http://schemas.openxmlformats.org/officeDocument/2006/relationships/image" Target="../media/image38.png"/><Relationship Id="rId5" Type="http://schemas.openxmlformats.org/officeDocument/2006/relationships/image" Target="../media/image3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36.png"/><Relationship Id="rId4" Type="http://schemas.openxmlformats.org/officeDocument/2006/relationships/image" Target="../media/image22.png"/><Relationship Id="rId5" Type="http://schemas.openxmlformats.org/officeDocument/2006/relationships/image" Target="../media/image3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41.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36.png"/><Relationship Id="rId4" Type="http://schemas.openxmlformats.org/officeDocument/2006/relationships/image" Target="../media/image2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36.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36.png"/><Relationship Id="rId4" Type="http://schemas.openxmlformats.org/officeDocument/2006/relationships/image" Target="../media/image3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36.png"/><Relationship Id="rId4" Type="http://schemas.openxmlformats.org/officeDocument/2006/relationships/image" Target="../media/image30.png"/><Relationship Id="rId5" Type="http://schemas.openxmlformats.org/officeDocument/2006/relationships/image" Target="../media/image2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39.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36.png"/><Relationship Id="rId4" Type="http://schemas.openxmlformats.org/officeDocument/2006/relationships/image" Target="../media/image35.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36.png"/><Relationship Id="rId4" Type="http://schemas.openxmlformats.org/officeDocument/2006/relationships/image" Target="../media/image3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36.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36.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7.xml"/><Relationship Id="rId3" Type="http://schemas.openxmlformats.org/officeDocument/2006/relationships/image" Target="../media/image40.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9.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3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36.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36.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36.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5" name="Shape 85"/>
        <p:cNvGrpSpPr/>
        <p:nvPr/>
      </p:nvGrpSpPr>
      <p:grpSpPr>
        <a:xfrm>
          <a:off x="0" y="0"/>
          <a:ext cx="0" cy="0"/>
          <a:chOff x="0" y="0"/>
          <a:chExt cx="0" cy="0"/>
        </a:xfrm>
      </p:grpSpPr>
      <p:sp>
        <p:nvSpPr>
          <p:cNvPr id="86" name="Google Shape;86;p1"/>
          <p:cNvSpPr txBox="1"/>
          <p:nvPr/>
        </p:nvSpPr>
        <p:spPr>
          <a:xfrm>
            <a:off x="888546" y="4568734"/>
            <a:ext cx="2514600" cy="646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2"/>
                </a:solidFill>
              </a:rPr>
              <a:t>Simón Zarama Pombo </a:t>
            </a:r>
            <a:endParaRPr/>
          </a:p>
          <a:p>
            <a:pPr indent="0" lvl="0" marL="0" marR="0" rtl="0" algn="l">
              <a:spcBef>
                <a:spcPts val="0"/>
              </a:spcBef>
              <a:spcAft>
                <a:spcPts val="0"/>
              </a:spcAft>
              <a:buNone/>
            </a:pPr>
            <a:r>
              <a:rPr lang="en-US" sz="1800">
                <a:solidFill>
                  <a:schemeClr val="lt2"/>
                </a:solidFill>
              </a:rPr>
              <a:t>15/12/2024</a:t>
            </a:r>
            <a:endParaRPr/>
          </a:p>
        </p:txBody>
      </p:sp>
      <p:pic>
        <p:nvPicPr>
          <p:cNvPr descr="IBM Skills Network Logo - Horizontal-noai copy.png" id="87" name="Google Shape;87;p1"/>
          <p:cNvPicPr preferRelativeResize="0"/>
          <p:nvPr/>
        </p:nvPicPr>
        <p:blipFill rotWithShape="1">
          <a:blip r:embed="rId4">
            <a:alphaModFix/>
          </a:blip>
          <a:srcRect b="0" l="0" r="0" t="0"/>
          <a:stretch/>
        </p:blipFill>
        <p:spPr>
          <a:xfrm>
            <a:off x="889820" y="676828"/>
            <a:ext cx="2104103" cy="629183"/>
          </a:xfrm>
          <a:prstGeom prst="rect">
            <a:avLst/>
          </a:prstGeom>
          <a:noFill/>
          <a:ln>
            <a:noFill/>
          </a:ln>
        </p:spPr>
      </p:pic>
    </p:spTree>
  </p:cSld>
  <p:clrMapOvr>
    <a:masterClrMapping/>
  </p:clrMapOvr>
  <p:transition spd="slow">
    <p:push/>
  </p:transition>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3" name="Shape 153"/>
        <p:cNvGrpSpPr/>
        <p:nvPr/>
      </p:nvGrpSpPr>
      <p:grpSpPr>
        <a:xfrm>
          <a:off x="0" y="0"/>
          <a:ext cx="0" cy="0"/>
          <a:chOff x="0" y="0"/>
          <a:chExt cx="0" cy="0"/>
        </a:xfrm>
      </p:grpSpPr>
      <p:sp>
        <p:nvSpPr>
          <p:cNvPr id="154" name="Google Shape;154;p10"/>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55" name="Google Shape;155;p10"/>
          <p:cNvSpPr txBox="1"/>
          <p:nvPr>
            <p:ph idx="1" type="body"/>
          </p:nvPr>
        </p:nvSpPr>
        <p:spPr>
          <a:xfrm>
            <a:off x="770000" y="1825625"/>
            <a:ext cx="7101600" cy="43512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1000"/>
              </a:spcBef>
              <a:spcAft>
                <a:spcPts val="0"/>
              </a:spcAft>
              <a:buNone/>
            </a:pPr>
            <a:r>
              <a:rPr lang="en-US" sz="2200">
                <a:solidFill>
                  <a:srgbClr val="292929"/>
                </a:solidFill>
              </a:rPr>
              <a:t>The data wrangling process involved initializing a dictionary (launch_dict) with column names as keys and empty lists as values, then populating it with cleaned data extracted from table rows. Finally, the structured data was converted into a pandas DataFrame for analysis.</a:t>
            </a:r>
            <a:endParaRPr/>
          </a:p>
          <a:p>
            <a:pPr indent="-50800" lvl="0" marL="228600" marR="0" rtl="0" algn="l">
              <a:lnSpc>
                <a:spcPct val="90000"/>
              </a:lnSpc>
              <a:spcBef>
                <a:spcPts val="1000"/>
              </a:spcBef>
              <a:spcAft>
                <a:spcPts val="0"/>
              </a:spcAft>
              <a:buClr>
                <a:schemeClr val="dk1"/>
              </a:buClr>
              <a:buSzPts val="2800"/>
              <a:buFont typeface="Arial"/>
              <a:buNone/>
            </a:pPr>
            <a:r>
              <a:t/>
            </a:r>
            <a:endParaRPr sz="2200">
              <a:solidFill>
                <a:srgbClr val="292929"/>
              </a:solidFill>
            </a:endParaRPr>
          </a:p>
          <a:p>
            <a:pPr indent="0" lvl="0" marL="0" marR="0" rtl="0" algn="l">
              <a:lnSpc>
                <a:spcPct val="90000"/>
              </a:lnSpc>
              <a:spcBef>
                <a:spcPts val="1000"/>
              </a:spcBef>
              <a:spcAft>
                <a:spcPts val="0"/>
              </a:spcAft>
              <a:buClr>
                <a:schemeClr val="dk1"/>
              </a:buClr>
              <a:buSzPts val="2800"/>
              <a:buFont typeface="Arial"/>
              <a:buNone/>
            </a:pPr>
            <a:r>
              <a:rPr lang="en-US" sz="2200">
                <a:solidFill>
                  <a:srgbClr val="292929"/>
                </a:solidFill>
              </a:rPr>
              <a:t>GitHub:</a:t>
            </a:r>
            <a:endParaRPr sz="2200">
              <a:solidFill>
                <a:srgbClr val="292929"/>
              </a:solidFill>
            </a:endParaRPr>
          </a:p>
          <a:p>
            <a:pPr indent="0" lvl="0" marL="0" marR="0" rtl="0" algn="l">
              <a:lnSpc>
                <a:spcPct val="90000"/>
              </a:lnSpc>
              <a:spcBef>
                <a:spcPts val="1000"/>
              </a:spcBef>
              <a:spcAft>
                <a:spcPts val="0"/>
              </a:spcAft>
              <a:buNone/>
            </a:pPr>
            <a:r>
              <a:rPr lang="en-US" sz="2000">
                <a:solidFill>
                  <a:srgbClr val="292929"/>
                </a:solidFill>
              </a:rPr>
              <a:t>https://github.com/simonzarama/coursera/blob/main/jupyter-labs-webscraping.ipynb</a:t>
            </a:r>
            <a:endParaRPr sz="2600">
              <a:solidFill>
                <a:schemeClr val="dk1"/>
              </a:solidFill>
              <a:latin typeface="Calibri"/>
              <a:ea typeface="Calibri"/>
              <a:cs typeface="Calibri"/>
              <a:sym typeface="Calibri"/>
            </a:endParaRPr>
          </a:p>
        </p:txBody>
      </p:sp>
      <p:sp>
        <p:nvSpPr>
          <p:cNvPr id="156" name="Google Shape;156;p10"/>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Data Wrangling</a:t>
            </a:r>
            <a:endParaRPr/>
          </a:p>
        </p:txBody>
      </p:sp>
      <p:pic>
        <p:nvPicPr>
          <p:cNvPr id="157" name="Google Shape;157;p10"/>
          <p:cNvPicPr preferRelativeResize="0"/>
          <p:nvPr/>
        </p:nvPicPr>
        <p:blipFill>
          <a:blip r:embed="rId4">
            <a:alphaModFix/>
          </a:blip>
          <a:stretch>
            <a:fillRect/>
          </a:stretch>
        </p:blipFill>
        <p:spPr>
          <a:xfrm>
            <a:off x="8106125" y="1335241"/>
            <a:ext cx="2743200" cy="539873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1" name="Shape 161"/>
        <p:cNvGrpSpPr/>
        <p:nvPr/>
      </p:nvGrpSpPr>
      <p:grpSpPr>
        <a:xfrm>
          <a:off x="0" y="0"/>
          <a:ext cx="0" cy="0"/>
          <a:chOff x="0" y="0"/>
          <a:chExt cx="0" cy="0"/>
        </a:xfrm>
      </p:grpSpPr>
      <p:sp>
        <p:nvSpPr>
          <p:cNvPr id="162" name="Google Shape;162;p11"/>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63" name="Google Shape;163;p11"/>
          <p:cNvSpPr txBox="1"/>
          <p:nvPr>
            <p:ph idx="1" type="body"/>
          </p:nvPr>
        </p:nvSpPr>
        <p:spPr>
          <a:xfrm>
            <a:off x="770010" y="1825625"/>
            <a:ext cx="9745589" cy="4351338"/>
          </a:xfrm>
          <a:prstGeom prst="rect">
            <a:avLst/>
          </a:prstGeom>
          <a:noFill/>
          <a:ln>
            <a:noFill/>
          </a:ln>
        </p:spPr>
        <p:txBody>
          <a:bodyPr anchorCtr="0" anchor="t" bIns="45700" lIns="91425" spcFirstLastPara="1" rIns="91425" wrap="square" tIns="45700">
            <a:no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rPr>
              <a:t>In this section, we plotted and compared various variables to identify patterns in SpaceX launches. Our primary focus was on the success rate over time, examining its relationship with factors such as target orbit, launch site, and payload mass. Additionally, we analyzed how these variables interconnect; for instance, the correlation between target orbit and payload mass.</a:t>
            </a:r>
            <a:endParaRPr/>
          </a:p>
          <a:p>
            <a:pPr indent="0" lvl="0" marL="0" rtl="0" algn="l">
              <a:spcBef>
                <a:spcPts val="1400"/>
              </a:spcBef>
              <a:spcAft>
                <a:spcPts val="0"/>
              </a:spcAft>
              <a:buNone/>
            </a:pPr>
            <a:r>
              <a:rPr lang="en-US" sz="2200">
                <a:solidFill>
                  <a:srgbClr val="292929"/>
                </a:solidFill>
              </a:rPr>
              <a:t>GitHub link:</a:t>
            </a:r>
            <a:endParaRPr sz="2200">
              <a:solidFill>
                <a:srgbClr val="292929"/>
              </a:solidFill>
            </a:endParaRPr>
          </a:p>
          <a:p>
            <a:pPr indent="0" lvl="0" marL="457200" rtl="0" algn="l">
              <a:spcBef>
                <a:spcPts val="1400"/>
              </a:spcBef>
              <a:spcAft>
                <a:spcPts val="0"/>
              </a:spcAft>
              <a:buNone/>
            </a:pPr>
            <a:r>
              <a:rPr lang="en-US" sz="2200">
                <a:solidFill>
                  <a:srgbClr val="292929"/>
                </a:solidFill>
              </a:rPr>
              <a:t>https://github.com/simonzarama/coursera/blob/main/edadataviz.ipynb</a:t>
            </a:r>
            <a:endParaRPr sz="2200">
              <a:solidFill>
                <a:srgbClr val="292929"/>
              </a:solidFill>
            </a:endParaRPr>
          </a:p>
        </p:txBody>
      </p:sp>
      <p:sp>
        <p:nvSpPr>
          <p:cNvPr id="164" name="Google Shape;164;p11"/>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EDA with Data Visualization</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8" name="Shape 168"/>
        <p:cNvGrpSpPr/>
        <p:nvPr/>
      </p:nvGrpSpPr>
      <p:grpSpPr>
        <a:xfrm>
          <a:off x="0" y="0"/>
          <a:ext cx="0" cy="0"/>
          <a:chOff x="0" y="0"/>
          <a:chExt cx="0" cy="0"/>
        </a:xfrm>
      </p:grpSpPr>
      <p:sp>
        <p:nvSpPr>
          <p:cNvPr id="169" name="Google Shape;169;p12"/>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70" name="Google Shape;170;p12"/>
          <p:cNvSpPr txBox="1"/>
          <p:nvPr>
            <p:ph idx="1" type="body"/>
          </p:nvPr>
        </p:nvSpPr>
        <p:spPr>
          <a:xfrm>
            <a:off x="770010" y="1806575"/>
            <a:ext cx="9745589" cy="43513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900">
                <a:solidFill>
                  <a:srgbClr val="292929"/>
                </a:solidFill>
              </a:rPr>
              <a:t>Using SQL queries, we: </a:t>
            </a:r>
            <a:endParaRPr sz="1900">
              <a:solidFill>
                <a:srgbClr val="292929"/>
              </a:solidFill>
            </a:endParaRPr>
          </a:p>
          <a:p>
            <a:pPr indent="0" lvl="0" marL="0" rtl="0" algn="l">
              <a:spcBef>
                <a:spcPts val="0"/>
              </a:spcBef>
              <a:spcAft>
                <a:spcPts val="0"/>
              </a:spcAft>
              <a:buNone/>
            </a:pPr>
            <a:r>
              <a:t/>
            </a:r>
            <a:endParaRPr sz="1900">
              <a:solidFill>
                <a:srgbClr val="292929"/>
              </a:solidFill>
            </a:endParaRPr>
          </a:p>
          <a:p>
            <a:pPr indent="-349250" lvl="0" marL="457200" rtl="0" algn="l">
              <a:spcBef>
                <a:spcPts val="0"/>
              </a:spcBef>
              <a:spcAft>
                <a:spcPts val="0"/>
              </a:spcAft>
              <a:buClr>
                <a:srgbClr val="292929"/>
              </a:buClr>
              <a:buSzPts val="1900"/>
              <a:buChar char="•"/>
            </a:pPr>
            <a:r>
              <a:rPr lang="en-US" sz="1900">
                <a:solidFill>
                  <a:srgbClr val="292929"/>
                </a:solidFill>
              </a:rPr>
              <a:t>Formed a clearer picture of mission outcomes, distinguishing between successes and failures based on different factors like landing sites (drone ship vs. ground pad).</a:t>
            </a:r>
            <a:endParaRPr sz="1900">
              <a:solidFill>
                <a:srgbClr val="292929"/>
              </a:solidFill>
            </a:endParaRPr>
          </a:p>
          <a:p>
            <a:pPr indent="-349250" lvl="0" marL="457200" rtl="0" algn="l">
              <a:spcBef>
                <a:spcPts val="0"/>
              </a:spcBef>
              <a:spcAft>
                <a:spcPts val="0"/>
              </a:spcAft>
              <a:buClr>
                <a:srgbClr val="292929"/>
              </a:buClr>
              <a:buSzPts val="1900"/>
              <a:buChar char="•"/>
            </a:pPr>
            <a:r>
              <a:rPr lang="en-US" sz="1900">
                <a:solidFill>
                  <a:srgbClr val="292929"/>
                </a:solidFill>
              </a:rPr>
              <a:t>Analyzed payload mass data to understand how payload capacities varied with different booster versions and their impact on mission outcomes.</a:t>
            </a:r>
            <a:endParaRPr sz="1900">
              <a:solidFill>
                <a:srgbClr val="292929"/>
              </a:solidFill>
            </a:endParaRPr>
          </a:p>
          <a:p>
            <a:pPr indent="-349250" lvl="0" marL="457200" rtl="0" algn="l">
              <a:spcBef>
                <a:spcPts val="0"/>
              </a:spcBef>
              <a:spcAft>
                <a:spcPts val="0"/>
              </a:spcAft>
              <a:buClr>
                <a:srgbClr val="292929"/>
              </a:buClr>
              <a:buSzPts val="1900"/>
              <a:buChar char="•"/>
            </a:pPr>
            <a:r>
              <a:rPr lang="en-US" sz="1900">
                <a:solidFill>
                  <a:srgbClr val="292929"/>
                </a:solidFill>
              </a:rPr>
              <a:t>Examined changes over time by focusing on specific date ranges, tracking first successes in ground landings and the overall trend in mission outcomes.</a:t>
            </a:r>
            <a:endParaRPr sz="1900">
              <a:solidFill>
                <a:srgbClr val="292929"/>
              </a:solidFill>
            </a:endParaRPr>
          </a:p>
          <a:p>
            <a:pPr indent="-368300" lvl="0" marL="457200" rtl="0" algn="l">
              <a:spcBef>
                <a:spcPts val="0"/>
              </a:spcBef>
              <a:spcAft>
                <a:spcPts val="0"/>
              </a:spcAft>
              <a:buClr>
                <a:srgbClr val="292929"/>
              </a:buClr>
              <a:buSzPts val="2200"/>
              <a:buChar char="•"/>
            </a:pPr>
            <a:r>
              <a:rPr lang="en-US" sz="1900">
                <a:solidFill>
                  <a:srgbClr val="292929"/>
                </a:solidFill>
              </a:rPr>
              <a:t>Gained insights into SpaceX's operational evolution, challenges, and improvements in achieving mission success</a:t>
            </a:r>
            <a:r>
              <a:rPr lang="en-US" sz="2000">
                <a:solidFill>
                  <a:srgbClr val="292929"/>
                </a:solidFill>
              </a:rPr>
              <a:t>.</a:t>
            </a:r>
            <a:endParaRPr sz="2000">
              <a:solidFill>
                <a:srgbClr val="292929"/>
              </a:solidFill>
            </a:endParaRPr>
          </a:p>
          <a:p>
            <a:pPr indent="0" lvl="0" marL="0" rtl="0" algn="l">
              <a:spcBef>
                <a:spcPts val="1400"/>
              </a:spcBef>
              <a:spcAft>
                <a:spcPts val="0"/>
              </a:spcAft>
              <a:buNone/>
            </a:pPr>
            <a:r>
              <a:rPr lang="en-US" sz="1900">
                <a:solidFill>
                  <a:srgbClr val="292929"/>
                </a:solidFill>
              </a:rPr>
              <a:t>GitHub link:</a:t>
            </a:r>
            <a:endParaRPr sz="1900">
              <a:solidFill>
                <a:srgbClr val="292929"/>
              </a:solidFill>
            </a:endParaRPr>
          </a:p>
          <a:p>
            <a:pPr indent="0" lvl="0" marL="457200" rtl="0" algn="l">
              <a:spcBef>
                <a:spcPts val="1400"/>
              </a:spcBef>
              <a:spcAft>
                <a:spcPts val="0"/>
              </a:spcAft>
              <a:buNone/>
            </a:pPr>
            <a:r>
              <a:rPr lang="en-US" sz="1900">
                <a:solidFill>
                  <a:srgbClr val="292929"/>
                </a:solidFill>
              </a:rPr>
              <a:t>https://github.com/simonzarama/coursera/blob/main/jupyter-labs-eda-sql-coursera_sqllite.ipynb</a:t>
            </a:r>
            <a:endParaRPr sz="1100">
              <a:solidFill>
                <a:schemeClr val="dk1"/>
              </a:solidFill>
            </a:endParaRPr>
          </a:p>
          <a:p>
            <a:pPr indent="0" lvl="0" marL="0" marR="0" rtl="0" algn="l">
              <a:lnSpc>
                <a:spcPct val="100000"/>
              </a:lnSpc>
              <a:spcBef>
                <a:spcPts val="1400"/>
              </a:spcBef>
              <a:spcAft>
                <a:spcPts val="0"/>
              </a:spcAft>
              <a:buNone/>
            </a:pPr>
            <a:r>
              <a:t/>
            </a:r>
            <a:endParaRPr sz="2200">
              <a:solidFill>
                <a:srgbClr val="292929"/>
              </a:solidFill>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p:txBody>
      </p:sp>
      <p:sp>
        <p:nvSpPr>
          <p:cNvPr id="171" name="Google Shape;171;p12"/>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EDA with SQL</a:t>
            </a:r>
            <a:endParaRPr sz="4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5" name="Shape 175"/>
        <p:cNvGrpSpPr/>
        <p:nvPr/>
      </p:nvGrpSpPr>
      <p:grpSpPr>
        <a:xfrm>
          <a:off x="0" y="0"/>
          <a:ext cx="0" cy="0"/>
          <a:chOff x="0" y="0"/>
          <a:chExt cx="0" cy="0"/>
        </a:xfrm>
      </p:grpSpPr>
      <p:sp>
        <p:nvSpPr>
          <p:cNvPr id="176" name="Google Shape;176;p13"/>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77" name="Google Shape;177;p13"/>
          <p:cNvSpPr txBox="1"/>
          <p:nvPr>
            <p:ph idx="1" type="body"/>
          </p:nvPr>
        </p:nvSpPr>
        <p:spPr>
          <a:xfrm>
            <a:off x="838200" y="1875054"/>
            <a:ext cx="10515600" cy="4351338"/>
          </a:xfrm>
          <a:prstGeom prst="rect">
            <a:avLst/>
          </a:prstGeom>
          <a:noFill/>
          <a:ln>
            <a:noFill/>
          </a:ln>
        </p:spPr>
        <p:txBody>
          <a:bodyPr anchorCtr="0" anchor="t" bIns="45700" lIns="91425" spcFirstLastPara="1" rIns="91425" wrap="square" tIns="45700">
            <a:normAutofit fontScale="62500" lnSpcReduction="10000"/>
          </a:bodyPr>
          <a:lstStyle/>
          <a:p>
            <a:pPr indent="0" lvl="0" marL="0" rtl="0" algn="l">
              <a:spcBef>
                <a:spcPts val="1400"/>
              </a:spcBef>
              <a:spcAft>
                <a:spcPts val="0"/>
              </a:spcAft>
              <a:buNone/>
            </a:pPr>
            <a:r>
              <a:rPr lang="en-US" sz="2200">
                <a:solidFill>
                  <a:srgbClr val="292929"/>
                </a:solidFill>
              </a:rPr>
              <a:t>In this section, we used different Folium tools to gain a better understanding of SpaceX launching sites. Some of these tools included:</a:t>
            </a:r>
            <a:endParaRPr sz="2200">
              <a:solidFill>
                <a:srgbClr val="292929"/>
              </a:solidFill>
            </a:endParaRPr>
          </a:p>
          <a:p>
            <a:pPr indent="-315912" lvl="0" marL="457200" rtl="0" algn="l">
              <a:spcBef>
                <a:spcPts val="1400"/>
              </a:spcBef>
              <a:spcAft>
                <a:spcPts val="0"/>
              </a:spcAft>
              <a:buClr>
                <a:srgbClr val="292929"/>
              </a:buClr>
              <a:buSzPct val="100000"/>
              <a:buChar char="•"/>
            </a:pPr>
            <a:r>
              <a:rPr lang="en-US" sz="2200">
                <a:solidFill>
                  <a:srgbClr val="292929"/>
                </a:solidFill>
              </a:rPr>
              <a:t>a) Circles: to visualize areas of interest.</a:t>
            </a:r>
            <a:endParaRPr sz="2200">
              <a:solidFill>
                <a:srgbClr val="292929"/>
              </a:solidFill>
            </a:endParaRPr>
          </a:p>
          <a:p>
            <a:pPr indent="-315912" lvl="0" marL="457200" rtl="0" algn="l">
              <a:spcBef>
                <a:spcPts val="1400"/>
              </a:spcBef>
              <a:spcAft>
                <a:spcPts val="0"/>
              </a:spcAft>
              <a:buClr>
                <a:srgbClr val="292929"/>
              </a:buClr>
              <a:buSzPct val="100000"/>
              <a:buChar char="•"/>
            </a:pPr>
            <a:r>
              <a:rPr lang="en-US" sz="2200">
                <a:solidFill>
                  <a:srgbClr val="292929"/>
                </a:solidFill>
              </a:rPr>
              <a:t>b) Markers: Highlight specific locations. </a:t>
            </a:r>
            <a:endParaRPr sz="2200">
              <a:solidFill>
                <a:srgbClr val="292929"/>
              </a:solidFill>
            </a:endParaRPr>
          </a:p>
          <a:p>
            <a:pPr indent="-315912" lvl="0" marL="457200" rtl="0" algn="l">
              <a:spcBef>
                <a:spcPts val="1400"/>
              </a:spcBef>
              <a:spcAft>
                <a:spcPts val="0"/>
              </a:spcAft>
              <a:buClr>
                <a:srgbClr val="292929"/>
              </a:buClr>
              <a:buSzPct val="100000"/>
              <a:buChar char="•"/>
            </a:pPr>
            <a:r>
              <a:rPr lang="en-US" sz="2200">
                <a:solidFill>
                  <a:srgbClr val="292929"/>
                </a:solidFill>
              </a:rPr>
              <a:t>c) MarkerCluster: to group many data points on the map.</a:t>
            </a:r>
            <a:endParaRPr sz="2200">
              <a:solidFill>
                <a:srgbClr val="292929"/>
              </a:solidFill>
            </a:endParaRPr>
          </a:p>
          <a:p>
            <a:pPr indent="-315912" lvl="0" marL="457200" rtl="0" algn="l">
              <a:spcBef>
                <a:spcPts val="1400"/>
              </a:spcBef>
              <a:spcAft>
                <a:spcPts val="0"/>
              </a:spcAft>
              <a:buClr>
                <a:srgbClr val="292929"/>
              </a:buClr>
              <a:buSzPct val="100000"/>
              <a:buChar char="•"/>
            </a:pPr>
            <a:r>
              <a:rPr lang="en-US" sz="2200">
                <a:solidFill>
                  <a:srgbClr val="292929"/>
                </a:solidFill>
              </a:rPr>
              <a:t>c) MousePosition: to display real-time coordinates on the map. </a:t>
            </a:r>
            <a:endParaRPr sz="2200">
              <a:solidFill>
                <a:srgbClr val="292929"/>
              </a:solidFill>
            </a:endParaRPr>
          </a:p>
          <a:p>
            <a:pPr indent="-315912" lvl="0" marL="457200" rtl="0" algn="l">
              <a:spcBef>
                <a:spcPts val="1400"/>
              </a:spcBef>
              <a:spcAft>
                <a:spcPts val="0"/>
              </a:spcAft>
              <a:buClr>
                <a:srgbClr val="292929"/>
              </a:buClr>
              <a:buSzPct val="100000"/>
              <a:buChar char="•"/>
            </a:pPr>
            <a:r>
              <a:rPr lang="en-US" sz="2200">
                <a:solidFill>
                  <a:srgbClr val="292929"/>
                </a:solidFill>
              </a:rPr>
              <a:t>d) PolyLine: to connect two points on the map and know the distance </a:t>
            </a:r>
            <a:r>
              <a:rPr lang="en-US" sz="2200">
                <a:solidFill>
                  <a:srgbClr val="292929"/>
                </a:solidFill>
              </a:rPr>
              <a:t>between</a:t>
            </a:r>
            <a:r>
              <a:rPr lang="en-US" sz="2200">
                <a:solidFill>
                  <a:srgbClr val="292929"/>
                </a:solidFill>
              </a:rPr>
              <a:t> them.</a:t>
            </a:r>
            <a:endParaRPr sz="2200">
              <a:solidFill>
                <a:srgbClr val="292929"/>
              </a:solidFill>
            </a:endParaRPr>
          </a:p>
          <a:p>
            <a:pPr indent="-315912" lvl="0" marL="457200" rtl="0" algn="l">
              <a:spcBef>
                <a:spcPts val="1400"/>
              </a:spcBef>
              <a:spcAft>
                <a:spcPts val="0"/>
              </a:spcAft>
              <a:buClr>
                <a:srgbClr val="292929"/>
              </a:buClr>
              <a:buSzPct val="100000"/>
              <a:buChar char="•"/>
            </a:pPr>
            <a:r>
              <a:rPr lang="en-US" sz="2200">
                <a:solidFill>
                  <a:srgbClr val="292929"/>
                </a:solidFill>
              </a:rPr>
              <a:t>e) Popup: to name our selected coordinates</a:t>
            </a:r>
            <a:endParaRPr sz="2200">
              <a:solidFill>
                <a:srgbClr val="292929"/>
              </a:solidFill>
            </a:endParaRPr>
          </a:p>
          <a:p>
            <a:pPr indent="0" lvl="0" marL="0" marR="0" rtl="0" algn="l">
              <a:lnSpc>
                <a:spcPct val="100000"/>
              </a:lnSpc>
              <a:spcBef>
                <a:spcPts val="1400"/>
              </a:spcBef>
              <a:spcAft>
                <a:spcPts val="0"/>
              </a:spcAft>
              <a:buNone/>
            </a:pPr>
            <a:r>
              <a:t/>
            </a:r>
            <a:endParaRPr sz="2200">
              <a:solidFill>
                <a:srgbClr val="292929"/>
              </a:solidFill>
            </a:endParaRPr>
          </a:p>
          <a:p>
            <a:pPr indent="0" lvl="0" marL="0" marR="0" rtl="0" algn="l">
              <a:lnSpc>
                <a:spcPct val="100000"/>
              </a:lnSpc>
              <a:spcBef>
                <a:spcPts val="1400"/>
              </a:spcBef>
              <a:spcAft>
                <a:spcPts val="0"/>
              </a:spcAft>
              <a:buNone/>
            </a:pPr>
            <a:r>
              <a:rPr lang="en-US" sz="2200">
                <a:solidFill>
                  <a:srgbClr val="292929"/>
                </a:solidFill>
              </a:rPr>
              <a:t>GitHub link:</a:t>
            </a:r>
            <a:endParaRPr sz="2200">
              <a:solidFill>
                <a:srgbClr val="292929"/>
              </a:solidFill>
            </a:endParaRPr>
          </a:p>
          <a:p>
            <a:pPr indent="0" lvl="0" marL="457200" marR="0" rtl="0" algn="l">
              <a:lnSpc>
                <a:spcPct val="100000"/>
              </a:lnSpc>
              <a:spcBef>
                <a:spcPts val="1400"/>
              </a:spcBef>
              <a:spcAft>
                <a:spcPts val="0"/>
              </a:spcAft>
              <a:buNone/>
            </a:pPr>
            <a:r>
              <a:rPr lang="en-US" sz="2200">
                <a:solidFill>
                  <a:srgbClr val="292929"/>
                </a:solidFill>
              </a:rPr>
              <a:t>https://github.com/simonzarama/coursera/blob/main/lab_jupyter_launch_site_location.ipynb</a:t>
            </a:r>
            <a:endParaRPr/>
          </a:p>
          <a:p>
            <a:pPr indent="-50800" lvl="0" marL="228600" marR="0" rtl="0" algn="l">
              <a:lnSpc>
                <a:spcPct val="90000"/>
              </a:lnSpc>
              <a:spcBef>
                <a:spcPts val="1000"/>
              </a:spcBef>
              <a:spcAft>
                <a:spcPts val="0"/>
              </a:spcAft>
              <a:buClr>
                <a:schemeClr val="dk1"/>
              </a:buClr>
              <a:buSzPct val="100000"/>
              <a:buFont typeface="Arial"/>
              <a:buNone/>
            </a:pPr>
            <a:r>
              <a:t/>
            </a:r>
            <a:endParaRPr sz="2800">
              <a:solidFill>
                <a:schemeClr val="dk1"/>
              </a:solidFill>
              <a:latin typeface="Calibri"/>
              <a:ea typeface="Calibri"/>
              <a:cs typeface="Calibri"/>
              <a:sym typeface="Calibri"/>
            </a:endParaRPr>
          </a:p>
          <a:p>
            <a:pPr indent="-50800" lvl="0" marL="228600" marR="0" rtl="0" algn="l">
              <a:lnSpc>
                <a:spcPct val="90000"/>
              </a:lnSpc>
              <a:spcBef>
                <a:spcPts val="1000"/>
              </a:spcBef>
              <a:spcAft>
                <a:spcPts val="0"/>
              </a:spcAft>
              <a:buClr>
                <a:schemeClr val="dk1"/>
              </a:buClr>
              <a:buSzPct val="100000"/>
              <a:buFont typeface="Arial"/>
              <a:buNone/>
            </a:pPr>
            <a:r>
              <a:t/>
            </a:r>
            <a:endParaRPr sz="2800">
              <a:solidFill>
                <a:schemeClr val="dk1"/>
              </a:solidFill>
              <a:latin typeface="Calibri"/>
              <a:ea typeface="Calibri"/>
              <a:cs typeface="Calibri"/>
              <a:sym typeface="Calibri"/>
            </a:endParaRPr>
          </a:p>
        </p:txBody>
      </p:sp>
      <p:sp>
        <p:nvSpPr>
          <p:cNvPr id="178" name="Google Shape;178;p13"/>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Build an Interactive Map with Folium</a:t>
            </a:r>
            <a:endParaRPr sz="4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2" name="Shape 182"/>
        <p:cNvGrpSpPr/>
        <p:nvPr/>
      </p:nvGrpSpPr>
      <p:grpSpPr>
        <a:xfrm>
          <a:off x="0" y="0"/>
          <a:ext cx="0" cy="0"/>
          <a:chOff x="0" y="0"/>
          <a:chExt cx="0" cy="0"/>
        </a:xfrm>
      </p:grpSpPr>
      <p:sp>
        <p:nvSpPr>
          <p:cNvPr id="183" name="Google Shape;183;p14"/>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84" name="Google Shape;184;p14"/>
          <p:cNvSpPr txBox="1"/>
          <p:nvPr>
            <p:ph idx="1" type="body"/>
          </p:nvPr>
        </p:nvSpPr>
        <p:spPr>
          <a:xfrm>
            <a:off x="770010" y="1825625"/>
            <a:ext cx="9745589" cy="4351338"/>
          </a:xfrm>
          <a:prstGeom prst="rect">
            <a:avLst/>
          </a:prstGeom>
          <a:noFill/>
          <a:ln>
            <a:noFill/>
          </a:ln>
        </p:spPr>
        <p:txBody>
          <a:bodyPr anchorCtr="0" anchor="t" bIns="45700" lIns="91425" spcFirstLastPara="1" rIns="91425" wrap="square" tIns="45700">
            <a:normAutofit fontScale="70000" lnSpcReduction="10000"/>
          </a:bodyPr>
          <a:lstStyle/>
          <a:p>
            <a:pPr indent="0" lvl="0" marL="0" rtl="0" algn="l">
              <a:spcBef>
                <a:spcPts val="1400"/>
              </a:spcBef>
              <a:spcAft>
                <a:spcPts val="0"/>
              </a:spcAft>
              <a:buNone/>
            </a:pPr>
            <a:r>
              <a:rPr lang="en-US" sz="2200">
                <a:solidFill>
                  <a:srgbClr val="292929"/>
                </a:solidFill>
              </a:rPr>
              <a:t>On our dashboard, we created two interactive graphs that enable us to modify the criteria for closely examining the results.</a:t>
            </a:r>
            <a:endParaRPr sz="2200">
              <a:solidFill>
                <a:srgbClr val="292929"/>
              </a:solidFill>
            </a:endParaRPr>
          </a:p>
          <a:p>
            <a:pPr indent="0" lvl="0" marL="0" rtl="0" algn="l">
              <a:spcBef>
                <a:spcPts val="1400"/>
              </a:spcBef>
              <a:spcAft>
                <a:spcPts val="0"/>
              </a:spcAft>
              <a:buNone/>
            </a:pPr>
            <a:r>
              <a:rPr lang="en-US" sz="2200">
                <a:solidFill>
                  <a:srgbClr val="292929"/>
                </a:solidFill>
              </a:rPr>
              <a:t>The first graph is a pie chart that illustrates the distribution of successful launches across all launch sites. This allows us to analyze each site individually and understand the proportion of successful launches at each location.</a:t>
            </a:r>
            <a:endParaRPr sz="2200">
              <a:solidFill>
                <a:srgbClr val="292929"/>
              </a:solidFill>
            </a:endParaRPr>
          </a:p>
          <a:p>
            <a:pPr indent="0" lvl="0" marL="0" rtl="0" algn="l">
              <a:spcBef>
                <a:spcPts val="1400"/>
              </a:spcBef>
              <a:spcAft>
                <a:spcPts val="0"/>
              </a:spcAft>
              <a:buNone/>
            </a:pPr>
            <a:r>
              <a:rPr lang="en-US" sz="2200">
                <a:solidFill>
                  <a:srgbClr val="292929"/>
                </a:solidFill>
              </a:rPr>
              <a:t>The second graph provides insights into the types of boosters used and the weights of the payloads. This table allows us to view results for all launch sites collectively or focus on individual sites.</a:t>
            </a:r>
            <a:endParaRPr sz="2200">
              <a:solidFill>
                <a:srgbClr val="292929"/>
              </a:solidFill>
            </a:endParaRPr>
          </a:p>
          <a:p>
            <a:pPr indent="0" lvl="0" marL="0" rtl="0" algn="l">
              <a:spcBef>
                <a:spcPts val="1400"/>
              </a:spcBef>
              <a:spcAft>
                <a:spcPts val="0"/>
              </a:spcAft>
              <a:buNone/>
            </a:pPr>
            <a:r>
              <a:rPr lang="en-US" sz="2200">
                <a:solidFill>
                  <a:srgbClr val="292929"/>
                </a:solidFill>
              </a:rPr>
              <a:t>Together, these two types of graphs give us a comprehensive overview of SpaceX launches, helping us identify patterns and gain a better understanding of SpaceX's operational strategies and the current state of its technology.</a:t>
            </a:r>
            <a:endParaRPr sz="2200">
              <a:solidFill>
                <a:srgbClr val="292929"/>
              </a:solidFill>
            </a:endParaRPr>
          </a:p>
          <a:p>
            <a:pPr indent="0" lvl="0" marL="0" rtl="0" algn="l">
              <a:spcBef>
                <a:spcPts val="1400"/>
              </a:spcBef>
              <a:spcAft>
                <a:spcPts val="0"/>
              </a:spcAft>
              <a:buNone/>
            </a:pPr>
            <a:r>
              <a:t/>
            </a:r>
            <a:endParaRPr sz="2200">
              <a:solidFill>
                <a:srgbClr val="292929"/>
              </a:solidFill>
            </a:endParaRPr>
          </a:p>
          <a:p>
            <a:pPr indent="0" lvl="0" marL="0" rtl="0" algn="l">
              <a:spcBef>
                <a:spcPts val="1400"/>
              </a:spcBef>
              <a:spcAft>
                <a:spcPts val="0"/>
              </a:spcAft>
              <a:buNone/>
            </a:pPr>
            <a:r>
              <a:rPr lang="en-US" sz="2200">
                <a:solidFill>
                  <a:srgbClr val="292929"/>
                </a:solidFill>
              </a:rPr>
              <a:t>GitHub link:</a:t>
            </a:r>
            <a:endParaRPr sz="2200">
              <a:solidFill>
                <a:srgbClr val="292929"/>
              </a:solidFill>
            </a:endParaRPr>
          </a:p>
          <a:p>
            <a:pPr indent="0" lvl="0" marL="457200" marR="0" rtl="0" algn="l">
              <a:lnSpc>
                <a:spcPct val="100000"/>
              </a:lnSpc>
              <a:spcBef>
                <a:spcPts val="1400"/>
              </a:spcBef>
              <a:spcAft>
                <a:spcPts val="0"/>
              </a:spcAft>
              <a:buNone/>
            </a:pPr>
            <a:r>
              <a:rPr lang="en-US" sz="2200">
                <a:solidFill>
                  <a:srgbClr val="292929"/>
                </a:solidFill>
              </a:rPr>
              <a:t>https://github.com/simonzarama/coursera/blob/main/spacex_dash_app.py</a:t>
            </a:r>
            <a:endParaRPr/>
          </a:p>
          <a:p>
            <a:pPr indent="-50800" lvl="0" marL="228600" marR="0" rtl="0" algn="l">
              <a:lnSpc>
                <a:spcPct val="90000"/>
              </a:lnSpc>
              <a:spcBef>
                <a:spcPts val="1000"/>
              </a:spcBef>
              <a:spcAft>
                <a:spcPts val="0"/>
              </a:spcAft>
              <a:buClr>
                <a:schemeClr val="dk1"/>
              </a:buClr>
              <a:buSzPct val="100000"/>
              <a:buFont typeface="Arial"/>
              <a:buNone/>
            </a:pPr>
            <a:r>
              <a:t/>
            </a:r>
            <a:endParaRPr sz="2800">
              <a:solidFill>
                <a:schemeClr val="dk1"/>
              </a:solidFill>
              <a:latin typeface="Calibri"/>
              <a:ea typeface="Calibri"/>
              <a:cs typeface="Calibri"/>
              <a:sym typeface="Calibri"/>
            </a:endParaRPr>
          </a:p>
        </p:txBody>
      </p:sp>
      <p:sp>
        <p:nvSpPr>
          <p:cNvPr id="185" name="Google Shape;185;p14"/>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Build a Dashboard with Plotly Dash</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9" name="Shape 189"/>
        <p:cNvGrpSpPr/>
        <p:nvPr/>
      </p:nvGrpSpPr>
      <p:grpSpPr>
        <a:xfrm>
          <a:off x="0" y="0"/>
          <a:ext cx="0" cy="0"/>
          <a:chOff x="0" y="0"/>
          <a:chExt cx="0" cy="0"/>
        </a:xfrm>
      </p:grpSpPr>
      <p:sp>
        <p:nvSpPr>
          <p:cNvPr id="190" name="Google Shape;190;p15"/>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91" name="Google Shape;191;p15"/>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Predictive Analysis (Classification)</a:t>
            </a:r>
            <a:endParaRPr/>
          </a:p>
        </p:txBody>
      </p:sp>
      <p:pic>
        <p:nvPicPr>
          <p:cNvPr id="192" name="Google Shape;192;p15"/>
          <p:cNvPicPr preferRelativeResize="0"/>
          <p:nvPr/>
        </p:nvPicPr>
        <p:blipFill>
          <a:blip r:embed="rId4">
            <a:alphaModFix/>
          </a:blip>
          <a:stretch>
            <a:fillRect/>
          </a:stretch>
        </p:blipFill>
        <p:spPr>
          <a:xfrm>
            <a:off x="770000" y="1691375"/>
            <a:ext cx="6920374" cy="3113800"/>
          </a:xfrm>
          <a:prstGeom prst="rect">
            <a:avLst/>
          </a:prstGeom>
          <a:noFill/>
          <a:ln>
            <a:noFill/>
          </a:ln>
        </p:spPr>
      </p:pic>
      <p:sp>
        <p:nvSpPr>
          <p:cNvPr id="193" name="Google Shape;193;p15"/>
          <p:cNvSpPr txBox="1"/>
          <p:nvPr/>
        </p:nvSpPr>
        <p:spPr>
          <a:xfrm>
            <a:off x="7885575" y="1487775"/>
            <a:ext cx="3572400" cy="33174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rPr lang="en-US" sz="2200">
                <a:solidFill>
                  <a:srgbClr val="292929"/>
                </a:solidFill>
              </a:rPr>
              <a:t>This flowchart illustrates the process we followed in this section, including building and evaluating four different classification models using metrics such as the F1-score and confusion matrices.</a:t>
            </a:r>
            <a:endParaRPr sz="2200">
              <a:solidFill>
                <a:srgbClr val="292929"/>
              </a:solidFill>
            </a:endParaRPr>
          </a:p>
          <a:p>
            <a:pPr indent="0" lvl="0" marL="457200" rtl="0" algn="l">
              <a:spcBef>
                <a:spcPts val="1400"/>
              </a:spcBef>
              <a:spcAft>
                <a:spcPts val="0"/>
              </a:spcAft>
              <a:buNone/>
            </a:pPr>
            <a:r>
              <a:t/>
            </a:r>
            <a:endParaRPr>
              <a:solidFill>
                <a:schemeClr val="dk1"/>
              </a:solidFill>
            </a:endParaRPr>
          </a:p>
          <a:p>
            <a:pPr indent="0" lvl="0" marL="0" rtl="0" algn="l">
              <a:spcBef>
                <a:spcPts val="0"/>
              </a:spcBef>
              <a:spcAft>
                <a:spcPts val="0"/>
              </a:spcAft>
              <a:buNone/>
            </a:pPr>
            <a:r>
              <a:t/>
            </a:r>
            <a:endParaRPr/>
          </a:p>
        </p:txBody>
      </p:sp>
      <p:sp>
        <p:nvSpPr>
          <p:cNvPr id="194" name="Google Shape;194;p15"/>
          <p:cNvSpPr txBox="1"/>
          <p:nvPr/>
        </p:nvSpPr>
        <p:spPr>
          <a:xfrm>
            <a:off x="810850" y="5114200"/>
            <a:ext cx="10515600" cy="131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600"/>
              <a:t>GitHub link:</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rPr lang="en-US" sz="1600"/>
              <a:t>https://github.com/simonzarama/coursera/blob/main/SpaceX_Machine%20Learning%20Prediction_Part_5.ipynb</a:t>
            </a:r>
            <a:endParaRPr sz="16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9" name="Shape 199"/>
        <p:cNvGrpSpPr/>
        <p:nvPr/>
      </p:nvGrpSpPr>
      <p:grpSpPr>
        <a:xfrm>
          <a:off x="0" y="0"/>
          <a:ext cx="0" cy="0"/>
          <a:chOff x="0" y="0"/>
          <a:chExt cx="0" cy="0"/>
        </a:xfrm>
      </p:grpSpPr>
      <p:sp>
        <p:nvSpPr>
          <p:cNvPr id="200" name="Google Shape;200;p16"/>
          <p:cNvSpPr txBox="1"/>
          <p:nvPr/>
        </p:nvSpPr>
        <p:spPr>
          <a:xfrm>
            <a:off x="841125" y="1807337"/>
            <a:ext cx="7068725" cy="1621663"/>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Exploratory data analysis results</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Interactive analytics demo in screenshots</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Predictive analysis results</a:t>
            </a:r>
            <a:endParaRPr/>
          </a:p>
          <a:p>
            <a:pPr indent="-114300" lvl="1" marL="685800" marR="0" rtl="0" algn="l">
              <a:lnSpc>
                <a:spcPct val="90000"/>
              </a:lnSpc>
              <a:spcBef>
                <a:spcPts val="500"/>
              </a:spcBef>
              <a:spcAft>
                <a:spcPts val="0"/>
              </a:spcAft>
              <a:buClr>
                <a:srgbClr val="0070C0"/>
              </a:buClr>
              <a:buSzPts val="1800"/>
              <a:buFont typeface="Arial"/>
              <a:buNone/>
            </a:pPr>
            <a:r>
              <a:t/>
            </a:r>
            <a:endParaRPr b="0" i="0" sz="1800" u="none" cap="none" strike="noStrike">
              <a:solidFill>
                <a:srgbClr val="0070C0"/>
              </a:solidFill>
              <a:latin typeface="IBM Plex Mono"/>
              <a:ea typeface="IBM Plex Mono"/>
              <a:cs typeface="IBM Plex Mono"/>
              <a:sym typeface="IBM Plex Mono"/>
            </a:endParaRPr>
          </a:p>
          <a:p>
            <a:pPr indent="0" lvl="1" marL="457200" marR="0" rtl="0" algn="l">
              <a:lnSpc>
                <a:spcPct val="90000"/>
              </a:lnSpc>
              <a:spcBef>
                <a:spcPts val="500"/>
              </a:spcBef>
              <a:spcAft>
                <a:spcPts val="0"/>
              </a:spcAft>
              <a:buClr>
                <a:srgbClr val="0070C0"/>
              </a:buClr>
              <a:buSzPts val="1800"/>
              <a:buFont typeface="Arial"/>
              <a:buNone/>
            </a:pPr>
            <a:r>
              <a:t/>
            </a:r>
            <a:endParaRPr b="0" i="0" sz="1800" u="none" cap="none" strike="noStrike">
              <a:solidFill>
                <a:srgbClr val="0070C0"/>
              </a:solidFill>
              <a:latin typeface="IBM Plex Mono"/>
              <a:ea typeface="IBM Plex Mono"/>
              <a:cs typeface="IBM Plex Mono"/>
              <a:sym typeface="IBM Plex Mono"/>
            </a:endParaRPr>
          </a:p>
        </p:txBody>
      </p:sp>
      <p:sp>
        <p:nvSpPr>
          <p:cNvPr id="201" name="Google Shape;201;p16"/>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02" name="Google Shape;202;p16"/>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Results</a:t>
            </a:r>
            <a:endParaRPr sz="4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06" name="Shape 206"/>
        <p:cNvGrpSpPr/>
        <p:nvPr/>
      </p:nvGrpSpPr>
      <p:grpSpPr>
        <a:xfrm>
          <a:off x="0" y="0"/>
          <a:ext cx="0" cy="0"/>
          <a:chOff x="0" y="0"/>
          <a:chExt cx="0" cy="0"/>
        </a:xfrm>
      </p:grpSpPr>
      <p:sp>
        <p:nvSpPr>
          <p:cNvPr id="207" name="Google Shape;207;p17"/>
          <p:cNvSpPr txBox="1"/>
          <p:nvPr/>
        </p:nvSpPr>
        <p:spPr>
          <a:xfrm>
            <a:off x="797970" y="2529746"/>
            <a:ext cx="1058303" cy="369332"/>
          </a:xfrm>
          <a:prstGeom prst="rect">
            <a:avLst/>
          </a:prstGeom>
          <a:solidFill>
            <a:srgbClr val="0948CB"/>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Section 2</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11" name="Shape 211"/>
        <p:cNvGrpSpPr/>
        <p:nvPr/>
      </p:nvGrpSpPr>
      <p:grpSpPr>
        <a:xfrm>
          <a:off x="0" y="0"/>
          <a:ext cx="0" cy="0"/>
          <a:chOff x="0" y="0"/>
          <a:chExt cx="0" cy="0"/>
        </a:xfrm>
      </p:grpSpPr>
      <p:sp>
        <p:nvSpPr>
          <p:cNvPr id="212" name="Google Shape;212;p18"/>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13" name="Google Shape;213;p18"/>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Flight Number vs. Launch Site</a:t>
            </a:r>
            <a:endParaRPr sz="4000">
              <a:solidFill>
                <a:srgbClr val="0B49CB"/>
              </a:solidFill>
              <a:latin typeface="IBM Plex Mono SemiBold"/>
              <a:ea typeface="IBM Plex Mono SemiBold"/>
              <a:cs typeface="IBM Plex Mono SemiBold"/>
              <a:sym typeface="IBM Plex Mono SemiBold"/>
            </a:endParaRPr>
          </a:p>
        </p:txBody>
      </p:sp>
      <p:pic>
        <p:nvPicPr>
          <p:cNvPr id="214" name="Google Shape;214;p18"/>
          <p:cNvPicPr preferRelativeResize="0"/>
          <p:nvPr/>
        </p:nvPicPr>
        <p:blipFill>
          <a:blip r:embed="rId4">
            <a:alphaModFix/>
          </a:blip>
          <a:stretch>
            <a:fillRect/>
          </a:stretch>
        </p:blipFill>
        <p:spPr>
          <a:xfrm>
            <a:off x="152400" y="2411899"/>
            <a:ext cx="11887201" cy="267857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18" name="Shape 218"/>
        <p:cNvGrpSpPr/>
        <p:nvPr/>
      </p:nvGrpSpPr>
      <p:grpSpPr>
        <a:xfrm>
          <a:off x="0" y="0"/>
          <a:ext cx="0" cy="0"/>
          <a:chOff x="0" y="0"/>
          <a:chExt cx="0" cy="0"/>
        </a:xfrm>
      </p:grpSpPr>
      <p:sp>
        <p:nvSpPr>
          <p:cNvPr id="219" name="Google Shape;219;p19"/>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20" name="Google Shape;220;p19"/>
          <p:cNvSpPr txBox="1"/>
          <p:nvPr>
            <p:ph idx="1" type="body"/>
          </p:nvPr>
        </p:nvSpPr>
        <p:spPr>
          <a:xfrm>
            <a:off x="770000" y="4180275"/>
            <a:ext cx="10515600" cy="1845300"/>
          </a:xfrm>
          <a:prstGeom prst="rect">
            <a:avLst/>
          </a:prstGeom>
          <a:noFill/>
          <a:ln>
            <a:noFill/>
          </a:ln>
        </p:spPr>
        <p:txBody>
          <a:bodyPr anchorCtr="0" anchor="t" bIns="45700" lIns="91425" spcFirstLastPara="1" rIns="91425" wrap="square" tIns="45700">
            <a:normAutofit/>
          </a:bodyPr>
          <a:lstStyle/>
          <a:p>
            <a:pPr indent="0" lvl="0" marL="0" rtl="0" algn="l">
              <a:spcBef>
                <a:spcPts val="1400"/>
              </a:spcBef>
              <a:spcAft>
                <a:spcPts val="0"/>
              </a:spcAft>
              <a:buNone/>
            </a:pPr>
            <a:r>
              <a:rPr lang="en-US" sz="2200">
                <a:solidFill>
                  <a:srgbClr val="292929"/>
                </a:solidFill>
              </a:rPr>
              <a:t>In the Payload Mass vs. Launch Site scatter plot, it is evident that no rockets have been launched from the VAFB-SLC launch site with heavy payloads (greater than 10,000 kg). Additionally, the majority of launches were conducted with lighter payloads, with only a small cluster of data points representing heavier payloads.</a:t>
            </a:r>
            <a:endParaRPr sz="2200">
              <a:solidFill>
                <a:srgbClr val="292929"/>
              </a:solidFill>
            </a:endParaRPr>
          </a:p>
        </p:txBody>
      </p:sp>
      <p:sp>
        <p:nvSpPr>
          <p:cNvPr id="221" name="Google Shape;221;p19"/>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Payload vs. Launch Site</a:t>
            </a:r>
            <a:endParaRPr/>
          </a:p>
        </p:txBody>
      </p:sp>
      <p:pic>
        <p:nvPicPr>
          <p:cNvPr id="222" name="Google Shape;222;p19"/>
          <p:cNvPicPr preferRelativeResize="0"/>
          <p:nvPr/>
        </p:nvPicPr>
        <p:blipFill>
          <a:blip r:embed="rId4">
            <a:alphaModFix/>
          </a:blip>
          <a:stretch>
            <a:fillRect/>
          </a:stretch>
        </p:blipFill>
        <p:spPr>
          <a:xfrm>
            <a:off x="770000" y="1457200"/>
            <a:ext cx="10826925" cy="22168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2" name="Shape 92"/>
        <p:cNvGrpSpPr/>
        <p:nvPr/>
      </p:nvGrpSpPr>
      <p:grpSpPr>
        <a:xfrm>
          <a:off x="0" y="0"/>
          <a:ext cx="0" cy="0"/>
          <a:chOff x="0" y="0"/>
          <a:chExt cx="0" cy="0"/>
        </a:xfrm>
      </p:grpSpPr>
      <p:sp>
        <p:nvSpPr>
          <p:cNvPr id="93" name="Google Shape;93;p2"/>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a:t>‹#›</a:t>
            </a:fld>
            <a:endParaRPr/>
          </a:p>
        </p:txBody>
      </p:sp>
      <p:sp>
        <p:nvSpPr>
          <p:cNvPr id="94" name="Google Shape;94;p2"/>
          <p:cNvSpPr txBox="1"/>
          <p:nvPr/>
        </p:nvSpPr>
        <p:spPr>
          <a:xfrm>
            <a:off x="958697" y="2113240"/>
            <a:ext cx="5167086" cy="3320824"/>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Executive Summary</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Introduction</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Methodology</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Results</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Conclusion</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Appendix</a:t>
            </a:r>
            <a:endParaRPr/>
          </a:p>
        </p:txBody>
      </p:sp>
      <p:sp>
        <p:nvSpPr>
          <p:cNvPr id="95" name="Google Shape;95;p2"/>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Outline</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26" name="Shape 226"/>
        <p:cNvGrpSpPr/>
        <p:nvPr/>
      </p:nvGrpSpPr>
      <p:grpSpPr>
        <a:xfrm>
          <a:off x="0" y="0"/>
          <a:ext cx="0" cy="0"/>
          <a:chOff x="0" y="0"/>
          <a:chExt cx="0" cy="0"/>
        </a:xfrm>
      </p:grpSpPr>
      <p:sp>
        <p:nvSpPr>
          <p:cNvPr id="227" name="Google Shape;227;p20"/>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28" name="Google Shape;228;p20"/>
          <p:cNvSpPr txBox="1"/>
          <p:nvPr>
            <p:ph idx="1" type="body"/>
          </p:nvPr>
        </p:nvSpPr>
        <p:spPr>
          <a:xfrm>
            <a:off x="6959153" y="2082125"/>
            <a:ext cx="4498800" cy="381150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1400"/>
              </a:spcBef>
              <a:spcAft>
                <a:spcPts val="0"/>
              </a:spcAft>
              <a:buNone/>
            </a:pPr>
            <a:r>
              <a:rPr lang="en-US" sz="2200">
                <a:solidFill>
                  <a:srgbClr val="292929"/>
                </a:solidFill>
              </a:rPr>
              <a:t>Here, we can see that all launches to ES-L1, HEO, and SSO were successful. In contrast, the orbit with the lowest proportion of successful launches was GTO, with only 50% success, while SO had a 0% success rate, likely due to the absence launches to this orbit.</a:t>
            </a:r>
            <a:endParaRPr/>
          </a:p>
        </p:txBody>
      </p:sp>
      <p:sp>
        <p:nvSpPr>
          <p:cNvPr id="229" name="Google Shape;229;p20"/>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Success Rate vs. Orbit Type</a:t>
            </a:r>
            <a:endParaRPr sz="4000">
              <a:solidFill>
                <a:srgbClr val="0B49CB"/>
              </a:solidFill>
              <a:latin typeface="IBM Plex Mono SemiBold"/>
              <a:ea typeface="IBM Plex Mono SemiBold"/>
              <a:cs typeface="IBM Plex Mono SemiBold"/>
              <a:sym typeface="IBM Plex Mono SemiBold"/>
            </a:endParaRPr>
          </a:p>
        </p:txBody>
      </p:sp>
      <p:pic>
        <p:nvPicPr>
          <p:cNvPr id="230" name="Google Shape;230;p20"/>
          <p:cNvPicPr preferRelativeResize="0"/>
          <p:nvPr/>
        </p:nvPicPr>
        <p:blipFill>
          <a:blip r:embed="rId4">
            <a:alphaModFix/>
          </a:blip>
          <a:stretch>
            <a:fillRect/>
          </a:stretch>
        </p:blipFill>
        <p:spPr>
          <a:xfrm>
            <a:off x="1163825" y="1882849"/>
            <a:ext cx="5505450" cy="42100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34" name="Shape 234"/>
        <p:cNvGrpSpPr/>
        <p:nvPr/>
      </p:nvGrpSpPr>
      <p:grpSpPr>
        <a:xfrm>
          <a:off x="0" y="0"/>
          <a:ext cx="0" cy="0"/>
          <a:chOff x="0" y="0"/>
          <a:chExt cx="0" cy="0"/>
        </a:xfrm>
      </p:grpSpPr>
      <p:sp>
        <p:nvSpPr>
          <p:cNvPr id="235" name="Google Shape;235;p21"/>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36" name="Google Shape;236;p21"/>
          <p:cNvSpPr txBox="1"/>
          <p:nvPr>
            <p:ph idx="1" type="body"/>
          </p:nvPr>
        </p:nvSpPr>
        <p:spPr>
          <a:xfrm>
            <a:off x="6946325" y="2109750"/>
            <a:ext cx="4339200" cy="289380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None/>
            </a:pPr>
            <a:r>
              <a:rPr lang="en-US" sz="2200">
                <a:solidFill>
                  <a:srgbClr val="292929"/>
                </a:solidFill>
              </a:rPr>
              <a:t>You can observe that in the LEO orbit, success seems to be related to the number of flights. Conversely, in the GTO orbit, there appears to be no relationship between flight number and success.</a:t>
            </a:r>
            <a:endParaRPr/>
          </a:p>
        </p:txBody>
      </p:sp>
      <p:sp>
        <p:nvSpPr>
          <p:cNvPr id="237" name="Google Shape;237;p21"/>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Flight Number vs. Orbit Type</a:t>
            </a:r>
            <a:endParaRPr sz="4000">
              <a:solidFill>
                <a:srgbClr val="0B49CB"/>
              </a:solidFill>
              <a:latin typeface="IBM Plex Mono SemiBold"/>
              <a:ea typeface="IBM Plex Mono SemiBold"/>
              <a:cs typeface="IBM Plex Mono SemiBold"/>
              <a:sym typeface="IBM Plex Mono SemiBold"/>
            </a:endParaRPr>
          </a:p>
        </p:txBody>
      </p:sp>
      <p:pic>
        <p:nvPicPr>
          <p:cNvPr id="238" name="Google Shape;238;p21"/>
          <p:cNvPicPr preferRelativeResize="0"/>
          <p:nvPr/>
        </p:nvPicPr>
        <p:blipFill>
          <a:blip r:embed="rId4">
            <a:alphaModFix/>
          </a:blip>
          <a:stretch>
            <a:fillRect/>
          </a:stretch>
        </p:blipFill>
        <p:spPr>
          <a:xfrm>
            <a:off x="868675" y="1622499"/>
            <a:ext cx="5495925" cy="39147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42" name="Shape 242"/>
        <p:cNvGrpSpPr/>
        <p:nvPr/>
      </p:nvGrpSpPr>
      <p:grpSpPr>
        <a:xfrm>
          <a:off x="0" y="0"/>
          <a:ext cx="0" cy="0"/>
          <a:chOff x="0" y="0"/>
          <a:chExt cx="0" cy="0"/>
        </a:xfrm>
      </p:grpSpPr>
      <p:sp>
        <p:nvSpPr>
          <p:cNvPr id="243" name="Google Shape;243;p22"/>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44" name="Google Shape;244;p22"/>
          <p:cNvSpPr txBox="1"/>
          <p:nvPr>
            <p:ph idx="1" type="body"/>
          </p:nvPr>
        </p:nvSpPr>
        <p:spPr>
          <a:xfrm>
            <a:off x="7353361" y="1821200"/>
            <a:ext cx="3932100" cy="381150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1400"/>
              </a:spcBef>
              <a:spcAft>
                <a:spcPts val="0"/>
              </a:spcAft>
              <a:buNone/>
            </a:pPr>
            <a:r>
              <a:rPr lang="en-US" sz="2200">
                <a:solidFill>
                  <a:srgbClr val="292929"/>
                </a:solidFill>
              </a:rPr>
              <a:t>With heavy payloads the successful landing or positive landing rate are more for Polar,LEO and ISS. </a:t>
            </a:r>
            <a:endParaRPr sz="2200">
              <a:solidFill>
                <a:srgbClr val="292929"/>
              </a:solidFill>
            </a:endParaRPr>
          </a:p>
          <a:p>
            <a:pPr indent="0" lvl="0" marL="0" marR="0" rtl="0" algn="l">
              <a:lnSpc>
                <a:spcPct val="100000"/>
              </a:lnSpc>
              <a:spcBef>
                <a:spcPts val="1400"/>
              </a:spcBef>
              <a:spcAft>
                <a:spcPts val="0"/>
              </a:spcAft>
              <a:buNone/>
            </a:pPr>
            <a:r>
              <a:rPr lang="en-US" sz="2200">
                <a:solidFill>
                  <a:srgbClr val="292929"/>
                </a:solidFill>
              </a:rPr>
              <a:t>However, for GTO, it's difficult to distinguish between successful and unsuccessful landings as both outcomes are present</a:t>
            </a:r>
            <a:endParaRPr/>
          </a:p>
        </p:txBody>
      </p:sp>
      <p:sp>
        <p:nvSpPr>
          <p:cNvPr id="245" name="Google Shape;245;p22"/>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Payload vs. Orbit Type</a:t>
            </a:r>
            <a:endParaRPr sz="4000">
              <a:solidFill>
                <a:srgbClr val="0B49CB"/>
              </a:solidFill>
              <a:latin typeface="IBM Plex Mono SemiBold"/>
              <a:ea typeface="IBM Plex Mono SemiBold"/>
              <a:cs typeface="IBM Plex Mono SemiBold"/>
              <a:sym typeface="IBM Plex Mono SemiBold"/>
            </a:endParaRPr>
          </a:p>
        </p:txBody>
      </p:sp>
      <p:pic>
        <p:nvPicPr>
          <p:cNvPr id="246" name="Google Shape;246;p22"/>
          <p:cNvPicPr preferRelativeResize="0"/>
          <p:nvPr/>
        </p:nvPicPr>
        <p:blipFill>
          <a:blip r:embed="rId4">
            <a:alphaModFix/>
          </a:blip>
          <a:stretch>
            <a:fillRect/>
          </a:stretch>
        </p:blipFill>
        <p:spPr>
          <a:xfrm>
            <a:off x="769999" y="1745749"/>
            <a:ext cx="5705475" cy="39624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50" name="Shape 250"/>
        <p:cNvGrpSpPr/>
        <p:nvPr/>
      </p:nvGrpSpPr>
      <p:grpSpPr>
        <a:xfrm>
          <a:off x="0" y="0"/>
          <a:ext cx="0" cy="0"/>
          <a:chOff x="0" y="0"/>
          <a:chExt cx="0" cy="0"/>
        </a:xfrm>
      </p:grpSpPr>
      <p:sp>
        <p:nvSpPr>
          <p:cNvPr id="251" name="Google Shape;251;p23"/>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52" name="Google Shape;252;p23"/>
          <p:cNvSpPr txBox="1"/>
          <p:nvPr>
            <p:ph idx="1" type="body"/>
          </p:nvPr>
        </p:nvSpPr>
        <p:spPr>
          <a:xfrm>
            <a:off x="7282636" y="2069745"/>
            <a:ext cx="3932100" cy="381150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1400"/>
              </a:spcBef>
              <a:spcAft>
                <a:spcPts val="0"/>
              </a:spcAft>
              <a:buNone/>
            </a:pPr>
            <a:r>
              <a:rPr lang="en-US" sz="2200">
                <a:solidFill>
                  <a:srgbClr val="292929"/>
                </a:solidFill>
              </a:rPr>
              <a:t>You can observe that the success rate since 2013 kept increasing till 2020</a:t>
            </a:r>
            <a:endParaRPr/>
          </a:p>
        </p:txBody>
      </p:sp>
      <p:sp>
        <p:nvSpPr>
          <p:cNvPr id="253" name="Google Shape;253;p23"/>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Launch Success Yearly Trend</a:t>
            </a:r>
            <a:endParaRPr/>
          </a:p>
        </p:txBody>
      </p:sp>
      <p:pic>
        <p:nvPicPr>
          <p:cNvPr id="254" name="Google Shape;254;p23"/>
          <p:cNvPicPr preferRelativeResize="0"/>
          <p:nvPr/>
        </p:nvPicPr>
        <p:blipFill>
          <a:blip r:embed="rId4">
            <a:alphaModFix/>
          </a:blip>
          <a:stretch>
            <a:fillRect/>
          </a:stretch>
        </p:blipFill>
        <p:spPr>
          <a:xfrm>
            <a:off x="843999" y="1799049"/>
            <a:ext cx="5762625" cy="43529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58" name="Shape 258"/>
        <p:cNvGrpSpPr/>
        <p:nvPr/>
      </p:nvGrpSpPr>
      <p:grpSpPr>
        <a:xfrm>
          <a:off x="0" y="0"/>
          <a:ext cx="0" cy="0"/>
          <a:chOff x="0" y="0"/>
          <a:chExt cx="0" cy="0"/>
        </a:xfrm>
      </p:grpSpPr>
      <p:sp>
        <p:nvSpPr>
          <p:cNvPr id="259" name="Google Shape;259;p24"/>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60" name="Google Shape;260;p24"/>
          <p:cNvSpPr txBox="1"/>
          <p:nvPr>
            <p:ph idx="1" type="body"/>
          </p:nvPr>
        </p:nvSpPr>
        <p:spPr>
          <a:xfrm>
            <a:off x="923100" y="1825625"/>
            <a:ext cx="9592500" cy="131760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1400"/>
              </a:spcBef>
              <a:spcAft>
                <a:spcPts val="0"/>
              </a:spcAft>
              <a:buNone/>
            </a:pPr>
            <a:r>
              <a:rPr lang="en-US" sz="2200">
                <a:solidFill>
                  <a:srgbClr val="292929"/>
                </a:solidFill>
              </a:rPr>
              <a:t>The result of our query indicates that SpaceX utilized four launch sites for all its rockets</a:t>
            </a:r>
            <a:endParaRPr/>
          </a:p>
        </p:txBody>
      </p:sp>
      <p:sp>
        <p:nvSpPr>
          <p:cNvPr id="261" name="Google Shape;261;p24"/>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All Launch Site Names</a:t>
            </a:r>
            <a:endParaRPr/>
          </a:p>
        </p:txBody>
      </p:sp>
      <p:pic>
        <p:nvPicPr>
          <p:cNvPr id="262" name="Google Shape;262;p24"/>
          <p:cNvPicPr preferRelativeResize="0"/>
          <p:nvPr/>
        </p:nvPicPr>
        <p:blipFill>
          <a:blip r:embed="rId4">
            <a:alphaModFix/>
          </a:blip>
          <a:stretch>
            <a:fillRect/>
          </a:stretch>
        </p:blipFill>
        <p:spPr>
          <a:xfrm>
            <a:off x="1256475" y="3143249"/>
            <a:ext cx="6048375" cy="27527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66" name="Shape 266"/>
        <p:cNvGrpSpPr/>
        <p:nvPr/>
      </p:nvGrpSpPr>
      <p:grpSpPr>
        <a:xfrm>
          <a:off x="0" y="0"/>
          <a:ext cx="0" cy="0"/>
          <a:chOff x="0" y="0"/>
          <a:chExt cx="0" cy="0"/>
        </a:xfrm>
      </p:grpSpPr>
      <p:sp>
        <p:nvSpPr>
          <p:cNvPr id="267" name="Google Shape;267;p25"/>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68" name="Google Shape;268;p25"/>
          <p:cNvSpPr txBox="1"/>
          <p:nvPr>
            <p:ph idx="1" type="body"/>
          </p:nvPr>
        </p:nvSpPr>
        <p:spPr>
          <a:xfrm>
            <a:off x="593300" y="3811500"/>
            <a:ext cx="11241000" cy="197850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1400"/>
              </a:spcBef>
              <a:spcAft>
                <a:spcPts val="0"/>
              </a:spcAft>
              <a:buNone/>
            </a:pPr>
            <a:r>
              <a:rPr lang="en-US" sz="2200">
                <a:solidFill>
                  <a:srgbClr val="292929"/>
                </a:solidFill>
              </a:rPr>
              <a:t>Here we have identified five records of launch sites whose names begin with "CCA," specifically referring to two of our four sites: CCAFS LC-40 and CCAFS SLC-40. Additionally, we can access more detailed information about each launch, including the date, booster version, and mission outcome.</a:t>
            </a:r>
            <a:endParaRPr/>
          </a:p>
        </p:txBody>
      </p:sp>
      <p:sp>
        <p:nvSpPr>
          <p:cNvPr id="269" name="Google Shape;269;p25"/>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Launch Site Names Begin with 'CCA'</a:t>
            </a:r>
            <a:endParaRPr/>
          </a:p>
        </p:txBody>
      </p:sp>
      <p:pic>
        <p:nvPicPr>
          <p:cNvPr id="270" name="Google Shape;270;p25"/>
          <p:cNvPicPr preferRelativeResize="0"/>
          <p:nvPr/>
        </p:nvPicPr>
        <p:blipFill>
          <a:blip r:embed="rId4">
            <a:alphaModFix/>
          </a:blip>
          <a:stretch>
            <a:fillRect/>
          </a:stretch>
        </p:blipFill>
        <p:spPr>
          <a:xfrm>
            <a:off x="555061" y="1664300"/>
            <a:ext cx="11317491" cy="17647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74" name="Shape 274"/>
        <p:cNvGrpSpPr/>
        <p:nvPr/>
      </p:nvGrpSpPr>
      <p:grpSpPr>
        <a:xfrm>
          <a:off x="0" y="0"/>
          <a:ext cx="0" cy="0"/>
          <a:chOff x="0" y="0"/>
          <a:chExt cx="0" cy="0"/>
        </a:xfrm>
      </p:grpSpPr>
      <p:sp>
        <p:nvSpPr>
          <p:cNvPr id="275" name="Google Shape;275;p26"/>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76" name="Google Shape;276;p26"/>
          <p:cNvSpPr txBox="1"/>
          <p:nvPr>
            <p:ph idx="1" type="body"/>
          </p:nvPr>
        </p:nvSpPr>
        <p:spPr>
          <a:xfrm>
            <a:off x="770000" y="1825625"/>
            <a:ext cx="9745500" cy="207690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1400"/>
              </a:spcBef>
              <a:spcAft>
                <a:spcPts val="0"/>
              </a:spcAft>
              <a:buNone/>
            </a:pPr>
            <a:r>
              <a:rPr lang="en-US" sz="2200">
                <a:solidFill>
                  <a:srgbClr val="292929"/>
                </a:solidFill>
              </a:rPr>
              <a:t>We calculated the total payload mass carried by boosters launched by NASA (CRS) using the following query:</a:t>
            </a:r>
            <a:endParaRPr sz="2200">
              <a:solidFill>
                <a:srgbClr val="292929"/>
              </a:solidFill>
            </a:endParaRPr>
          </a:p>
          <a:p>
            <a:pPr indent="0" lvl="0" marL="457200" marR="0" rtl="0" algn="l">
              <a:lnSpc>
                <a:spcPct val="100000"/>
              </a:lnSpc>
              <a:spcBef>
                <a:spcPts val="1400"/>
              </a:spcBef>
              <a:spcAft>
                <a:spcPts val="0"/>
              </a:spcAft>
              <a:buNone/>
            </a:pPr>
            <a:r>
              <a:t/>
            </a:r>
            <a:endParaRPr sz="2200">
              <a:solidFill>
                <a:srgbClr val="292929"/>
              </a:solidFill>
            </a:endParaRPr>
          </a:p>
          <a:p>
            <a:pPr indent="0" lvl="0" marL="457200" marR="0" rtl="0" algn="l">
              <a:lnSpc>
                <a:spcPct val="100000"/>
              </a:lnSpc>
              <a:spcBef>
                <a:spcPts val="1400"/>
              </a:spcBef>
              <a:spcAft>
                <a:spcPts val="0"/>
              </a:spcAft>
              <a:buNone/>
            </a:pPr>
            <a:r>
              <a:t/>
            </a:r>
            <a:endParaRPr sz="2200">
              <a:solidFill>
                <a:srgbClr val="292929"/>
              </a:solidFill>
            </a:endParaRPr>
          </a:p>
        </p:txBody>
      </p:sp>
      <p:sp>
        <p:nvSpPr>
          <p:cNvPr id="277" name="Google Shape;277;p26"/>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Total Payload Mass</a:t>
            </a:r>
            <a:endParaRPr/>
          </a:p>
        </p:txBody>
      </p:sp>
      <p:pic>
        <p:nvPicPr>
          <p:cNvPr id="278" name="Google Shape;278;p26"/>
          <p:cNvPicPr preferRelativeResize="0"/>
          <p:nvPr/>
        </p:nvPicPr>
        <p:blipFill>
          <a:blip r:embed="rId4">
            <a:alphaModFix/>
          </a:blip>
          <a:stretch>
            <a:fillRect/>
          </a:stretch>
        </p:blipFill>
        <p:spPr>
          <a:xfrm>
            <a:off x="654050" y="3159775"/>
            <a:ext cx="10284201" cy="23482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82" name="Shape 282"/>
        <p:cNvGrpSpPr/>
        <p:nvPr/>
      </p:nvGrpSpPr>
      <p:grpSpPr>
        <a:xfrm>
          <a:off x="0" y="0"/>
          <a:ext cx="0" cy="0"/>
          <a:chOff x="0" y="0"/>
          <a:chExt cx="0" cy="0"/>
        </a:xfrm>
      </p:grpSpPr>
      <p:sp>
        <p:nvSpPr>
          <p:cNvPr id="283" name="Google Shape;283;p27"/>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84" name="Google Shape;284;p27"/>
          <p:cNvSpPr txBox="1"/>
          <p:nvPr>
            <p:ph idx="1" type="body"/>
          </p:nvPr>
        </p:nvSpPr>
        <p:spPr>
          <a:xfrm>
            <a:off x="770010" y="1825625"/>
            <a:ext cx="9745589" cy="4351338"/>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1400"/>
              </a:spcBef>
              <a:spcAft>
                <a:spcPts val="0"/>
              </a:spcAft>
              <a:buNone/>
            </a:pPr>
            <a:r>
              <a:rPr lang="en-US" sz="2200">
                <a:solidFill>
                  <a:srgbClr val="292929"/>
                </a:solidFill>
              </a:rPr>
              <a:t>We calculated the average payload mass carried by the F9 v1.1 booster version using the following query:</a:t>
            </a:r>
            <a:endParaRPr/>
          </a:p>
        </p:txBody>
      </p:sp>
      <p:sp>
        <p:nvSpPr>
          <p:cNvPr id="285" name="Google Shape;285;p27"/>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Average Payload Mass by F9 v1.1</a:t>
            </a:r>
            <a:endParaRPr/>
          </a:p>
        </p:txBody>
      </p:sp>
      <p:pic>
        <p:nvPicPr>
          <p:cNvPr id="286" name="Google Shape;286;p27"/>
          <p:cNvPicPr preferRelativeResize="0"/>
          <p:nvPr/>
        </p:nvPicPr>
        <p:blipFill>
          <a:blip r:embed="rId4">
            <a:alphaModFix/>
          </a:blip>
          <a:stretch>
            <a:fillRect/>
          </a:stretch>
        </p:blipFill>
        <p:spPr>
          <a:xfrm>
            <a:off x="770000" y="3279513"/>
            <a:ext cx="9467850" cy="18383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90" name="Shape 290"/>
        <p:cNvGrpSpPr/>
        <p:nvPr/>
      </p:nvGrpSpPr>
      <p:grpSpPr>
        <a:xfrm>
          <a:off x="0" y="0"/>
          <a:ext cx="0" cy="0"/>
          <a:chOff x="0" y="0"/>
          <a:chExt cx="0" cy="0"/>
        </a:xfrm>
      </p:grpSpPr>
      <p:sp>
        <p:nvSpPr>
          <p:cNvPr id="291" name="Google Shape;291;p28"/>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92" name="Google Shape;292;p28"/>
          <p:cNvSpPr txBox="1"/>
          <p:nvPr>
            <p:ph idx="1" type="body"/>
          </p:nvPr>
        </p:nvSpPr>
        <p:spPr>
          <a:xfrm>
            <a:off x="770010" y="1825625"/>
            <a:ext cx="9745589" cy="4351338"/>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1400"/>
              </a:spcBef>
              <a:spcAft>
                <a:spcPts val="0"/>
              </a:spcAft>
              <a:buNone/>
            </a:pPr>
            <a:r>
              <a:rPr lang="en-US" sz="2200">
                <a:solidFill>
                  <a:srgbClr val="292929"/>
                </a:solidFill>
              </a:rPr>
              <a:t>We found the date when the first </a:t>
            </a:r>
            <a:r>
              <a:rPr lang="en-US" sz="2200">
                <a:solidFill>
                  <a:srgbClr val="292929"/>
                </a:solidFill>
              </a:rPr>
              <a:t>successful</a:t>
            </a:r>
            <a:r>
              <a:rPr lang="en-US" sz="2200">
                <a:solidFill>
                  <a:srgbClr val="292929"/>
                </a:solidFill>
              </a:rPr>
              <a:t> landing outcome in ground pad was </a:t>
            </a:r>
            <a:r>
              <a:rPr lang="en-US" sz="2200">
                <a:solidFill>
                  <a:srgbClr val="292929"/>
                </a:solidFill>
              </a:rPr>
              <a:t>achieved</a:t>
            </a:r>
            <a:r>
              <a:rPr lang="en-US" sz="2200">
                <a:solidFill>
                  <a:srgbClr val="292929"/>
                </a:solidFill>
              </a:rPr>
              <a:t> by using the following query:</a:t>
            </a:r>
            <a:endParaRPr/>
          </a:p>
        </p:txBody>
      </p:sp>
      <p:sp>
        <p:nvSpPr>
          <p:cNvPr id="293" name="Google Shape;293;p28"/>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First Successful Ground Landing Date</a:t>
            </a:r>
            <a:endParaRPr/>
          </a:p>
        </p:txBody>
      </p:sp>
      <p:pic>
        <p:nvPicPr>
          <p:cNvPr id="294" name="Google Shape;294;p28"/>
          <p:cNvPicPr preferRelativeResize="0"/>
          <p:nvPr/>
        </p:nvPicPr>
        <p:blipFill>
          <a:blip r:embed="rId4">
            <a:alphaModFix/>
          </a:blip>
          <a:stretch>
            <a:fillRect/>
          </a:stretch>
        </p:blipFill>
        <p:spPr>
          <a:xfrm>
            <a:off x="770000" y="3158094"/>
            <a:ext cx="10379724" cy="187450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98" name="Shape 298"/>
        <p:cNvGrpSpPr/>
        <p:nvPr/>
      </p:nvGrpSpPr>
      <p:grpSpPr>
        <a:xfrm>
          <a:off x="0" y="0"/>
          <a:ext cx="0" cy="0"/>
          <a:chOff x="0" y="0"/>
          <a:chExt cx="0" cy="0"/>
        </a:xfrm>
      </p:grpSpPr>
      <p:sp>
        <p:nvSpPr>
          <p:cNvPr id="299" name="Google Shape;299;p29"/>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00" name="Google Shape;300;p29"/>
          <p:cNvSpPr txBox="1"/>
          <p:nvPr>
            <p:ph idx="1" type="body"/>
          </p:nvPr>
        </p:nvSpPr>
        <p:spPr>
          <a:xfrm>
            <a:off x="770010" y="1825625"/>
            <a:ext cx="9745589" cy="4351338"/>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None/>
            </a:pPr>
            <a:r>
              <a:rPr lang="en-US" sz="2200">
                <a:solidFill>
                  <a:srgbClr val="292929"/>
                </a:solidFill>
              </a:rPr>
              <a:t>We found the names of the boosters which have success in drone ship and have payload mass greater than 4000 but less than 6000 by using the following query:</a:t>
            </a:r>
            <a:endParaRPr sz="2200">
              <a:solidFill>
                <a:srgbClr val="292929"/>
              </a:solidFill>
              <a:latin typeface="Arial"/>
              <a:ea typeface="Arial"/>
              <a:cs typeface="Arial"/>
              <a:sym typeface="Arial"/>
            </a:endParaRPr>
          </a:p>
          <a:p>
            <a:pPr indent="-88900" lvl="0" marL="228600" marR="0" rtl="0" algn="l">
              <a:lnSpc>
                <a:spcPct val="100000"/>
              </a:lnSpc>
              <a:spcBef>
                <a:spcPts val="140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a:p>
            <a:pPr indent="0" lvl="0" marL="0" marR="0" rtl="0" algn="l">
              <a:lnSpc>
                <a:spcPct val="100000"/>
              </a:lnSpc>
              <a:spcBef>
                <a:spcPts val="1400"/>
              </a:spcBef>
              <a:spcAft>
                <a:spcPts val="0"/>
              </a:spcAft>
              <a:buNone/>
            </a:pPr>
            <a:r>
              <a:t/>
            </a:r>
            <a:endParaRPr/>
          </a:p>
        </p:txBody>
      </p:sp>
      <p:sp>
        <p:nvSpPr>
          <p:cNvPr id="301" name="Google Shape;301;p29"/>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6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Successful Drone Ship Landing with Payload between 4000 and 6000</a:t>
            </a:r>
            <a:endParaRPr/>
          </a:p>
        </p:txBody>
      </p:sp>
      <p:pic>
        <p:nvPicPr>
          <p:cNvPr id="302" name="Google Shape;302;p29"/>
          <p:cNvPicPr preferRelativeResize="0"/>
          <p:nvPr/>
        </p:nvPicPr>
        <p:blipFill>
          <a:blip r:embed="rId4">
            <a:alphaModFix/>
          </a:blip>
          <a:stretch>
            <a:fillRect/>
          </a:stretch>
        </p:blipFill>
        <p:spPr>
          <a:xfrm>
            <a:off x="606850" y="3359775"/>
            <a:ext cx="11078076" cy="24422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9" name="Shape 99"/>
        <p:cNvGrpSpPr/>
        <p:nvPr/>
      </p:nvGrpSpPr>
      <p:grpSpPr>
        <a:xfrm>
          <a:off x="0" y="0"/>
          <a:ext cx="0" cy="0"/>
          <a:chOff x="0" y="0"/>
          <a:chExt cx="0" cy="0"/>
        </a:xfrm>
      </p:grpSpPr>
      <p:sp>
        <p:nvSpPr>
          <p:cNvPr id="100" name="Google Shape;100;p3"/>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a:t>‹#›</a:t>
            </a:fld>
            <a:endParaRPr/>
          </a:p>
        </p:txBody>
      </p:sp>
      <p:sp>
        <p:nvSpPr>
          <p:cNvPr id="101" name="Google Shape;101;p3"/>
          <p:cNvSpPr txBox="1"/>
          <p:nvPr/>
        </p:nvSpPr>
        <p:spPr>
          <a:xfrm>
            <a:off x="958900" y="1473273"/>
            <a:ext cx="9467400" cy="4188000"/>
          </a:xfrm>
          <a:prstGeom prst="rect">
            <a:avLst/>
          </a:prstGeom>
          <a:noFill/>
          <a:ln>
            <a:noFill/>
          </a:ln>
        </p:spPr>
        <p:txBody>
          <a:bodyPr anchorCtr="0" anchor="t" bIns="45700" lIns="91425" spcFirstLastPara="1" rIns="91425" wrap="square" tIns="45700">
            <a:normAutofit fontScale="92500" lnSpcReduction="20000"/>
          </a:bodyPr>
          <a:lstStyle/>
          <a:p>
            <a:pPr indent="0" lvl="0" marL="0" rtl="0" algn="l">
              <a:spcBef>
                <a:spcPts val="1400"/>
              </a:spcBef>
              <a:spcAft>
                <a:spcPts val="0"/>
              </a:spcAft>
              <a:buNone/>
            </a:pPr>
            <a:r>
              <a:rPr lang="en-US" sz="2200">
                <a:solidFill>
                  <a:srgbClr val="292929"/>
                </a:solidFill>
              </a:rPr>
              <a:t>For this project, we began by gathering as much relevant data as possible and then enhanced its quality through data wrangling. We utilized SQL to extract insights, along with data analysis libraries such as Matplotlib, Seaborn, Pandas, and NumPy for statistical analysis and data visualization. Our exploration of SpaceX operations deepened with Folium, where we examined the launch sites and discovered that they were not used equally; two out of the four sites emerged as the primary locations.</a:t>
            </a:r>
            <a:endParaRPr sz="2200">
              <a:solidFill>
                <a:srgbClr val="292929"/>
              </a:solidFill>
            </a:endParaRPr>
          </a:p>
          <a:p>
            <a:pPr indent="0" lvl="0" marL="0" rtl="0" algn="l">
              <a:spcBef>
                <a:spcPts val="1400"/>
              </a:spcBef>
              <a:spcAft>
                <a:spcPts val="0"/>
              </a:spcAft>
              <a:buNone/>
            </a:pPr>
            <a:r>
              <a:rPr lang="en-US" sz="2200">
                <a:solidFill>
                  <a:srgbClr val="292929"/>
                </a:solidFill>
              </a:rPr>
              <a:t>We created an interactive dashboard for stakeholders to explore metrics that interest them, providing a more comprehensive view of SpaceX's situation. Ultimately, we employed machine learning to predict whether the first stage of the Falcon 9 would land successfully. We identified the optimal hyperparameters for models such as Support Vector Machine (SVM), Classification Trees, Logistic Regression, and K-Nearest Neighbors (KNN). However, while our models were capable of making accurate predictions, we found that the dataset was too small to yield significant new insights.</a:t>
            </a:r>
            <a:endParaRPr sz="2200">
              <a:solidFill>
                <a:srgbClr val="292929"/>
              </a:solidFill>
            </a:endParaRPr>
          </a:p>
        </p:txBody>
      </p:sp>
      <p:sp>
        <p:nvSpPr>
          <p:cNvPr id="102" name="Google Shape;102;p3"/>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Executive Summary</a:t>
            </a:r>
            <a:endParaRPr sz="4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06" name="Shape 306"/>
        <p:cNvGrpSpPr/>
        <p:nvPr/>
      </p:nvGrpSpPr>
      <p:grpSpPr>
        <a:xfrm>
          <a:off x="0" y="0"/>
          <a:ext cx="0" cy="0"/>
          <a:chOff x="0" y="0"/>
          <a:chExt cx="0" cy="0"/>
        </a:xfrm>
      </p:grpSpPr>
      <p:sp>
        <p:nvSpPr>
          <p:cNvPr id="307" name="Google Shape;307;p30"/>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08" name="Google Shape;308;p30"/>
          <p:cNvSpPr txBox="1"/>
          <p:nvPr>
            <p:ph idx="1" type="body"/>
          </p:nvPr>
        </p:nvSpPr>
        <p:spPr>
          <a:xfrm>
            <a:off x="770010" y="1825625"/>
            <a:ext cx="9745589" cy="4351338"/>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1400"/>
              </a:spcBef>
              <a:spcAft>
                <a:spcPts val="0"/>
              </a:spcAft>
              <a:buNone/>
            </a:pPr>
            <a:r>
              <a:rPr lang="en-US" sz="2200">
                <a:solidFill>
                  <a:srgbClr val="292929"/>
                </a:solidFill>
              </a:rPr>
              <a:t>We found the total number of successful and failure mission outcomes by using the following query:</a:t>
            </a:r>
            <a:endParaRPr/>
          </a:p>
        </p:txBody>
      </p:sp>
      <p:sp>
        <p:nvSpPr>
          <p:cNvPr id="309" name="Google Shape;309;p30"/>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77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Total Number of Successful and Failure Mission Outcomes</a:t>
            </a:r>
            <a:endParaRPr/>
          </a:p>
        </p:txBody>
      </p:sp>
      <p:pic>
        <p:nvPicPr>
          <p:cNvPr id="310" name="Google Shape;310;p30"/>
          <p:cNvPicPr preferRelativeResize="0"/>
          <p:nvPr/>
        </p:nvPicPr>
        <p:blipFill>
          <a:blip r:embed="rId4">
            <a:alphaModFix/>
          </a:blip>
          <a:stretch>
            <a:fillRect/>
          </a:stretch>
        </p:blipFill>
        <p:spPr>
          <a:xfrm>
            <a:off x="1159263" y="3101388"/>
            <a:ext cx="8220075" cy="29241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14" name="Shape 314"/>
        <p:cNvGrpSpPr/>
        <p:nvPr/>
      </p:nvGrpSpPr>
      <p:grpSpPr>
        <a:xfrm>
          <a:off x="0" y="0"/>
          <a:ext cx="0" cy="0"/>
          <a:chOff x="0" y="0"/>
          <a:chExt cx="0" cy="0"/>
        </a:xfrm>
      </p:grpSpPr>
      <p:sp>
        <p:nvSpPr>
          <p:cNvPr id="315" name="Google Shape;315;p31"/>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16" name="Google Shape;316;p31"/>
          <p:cNvSpPr txBox="1"/>
          <p:nvPr>
            <p:ph idx="1" type="body"/>
          </p:nvPr>
        </p:nvSpPr>
        <p:spPr>
          <a:xfrm>
            <a:off x="770010" y="1380963"/>
            <a:ext cx="9745500" cy="435120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1400"/>
              </a:spcBef>
              <a:spcAft>
                <a:spcPts val="0"/>
              </a:spcAft>
              <a:buNone/>
            </a:pPr>
            <a:r>
              <a:rPr lang="en-US"/>
              <a:t>Here, we used a subquery (SELECT MAX("Payload_Mass__kg_") FROM SPACEXTABLE) to list the names of the booster_versions which have carried the maximum payload mass</a:t>
            </a:r>
            <a:endParaRPr/>
          </a:p>
        </p:txBody>
      </p:sp>
      <p:sp>
        <p:nvSpPr>
          <p:cNvPr id="317" name="Google Shape;317;p31"/>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Boosters Carried Maximum Payload</a:t>
            </a:r>
            <a:endParaRPr/>
          </a:p>
        </p:txBody>
      </p:sp>
      <p:pic>
        <p:nvPicPr>
          <p:cNvPr id="318" name="Google Shape;318;p31"/>
          <p:cNvPicPr preferRelativeResize="0"/>
          <p:nvPr/>
        </p:nvPicPr>
        <p:blipFill>
          <a:blip r:embed="rId4">
            <a:alphaModFix/>
          </a:blip>
          <a:stretch>
            <a:fillRect/>
          </a:stretch>
        </p:blipFill>
        <p:spPr>
          <a:xfrm>
            <a:off x="770000" y="2120925"/>
            <a:ext cx="7439026" cy="39046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22" name="Shape 322"/>
        <p:cNvGrpSpPr/>
        <p:nvPr/>
      </p:nvGrpSpPr>
      <p:grpSpPr>
        <a:xfrm>
          <a:off x="0" y="0"/>
          <a:ext cx="0" cy="0"/>
          <a:chOff x="0" y="0"/>
          <a:chExt cx="0" cy="0"/>
        </a:xfrm>
      </p:grpSpPr>
      <p:sp>
        <p:nvSpPr>
          <p:cNvPr id="323" name="Google Shape;323;p32"/>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24" name="Google Shape;324;p32"/>
          <p:cNvSpPr txBox="1"/>
          <p:nvPr>
            <p:ph idx="1" type="body"/>
          </p:nvPr>
        </p:nvSpPr>
        <p:spPr>
          <a:xfrm>
            <a:off x="770010" y="1825625"/>
            <a:ext cx="9745589" cy="4351338"/>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1400"/>
              </a:spcBef>
              <a:spcAft>
                <a:spcPts val="0"/>
              </a:spcAft>
              <a:buNone/>
            </a:pPr>
            <a:r>
              <a:rPr lang="en-US" sz="2200">
                <a:solidFill>
                  <a:srgbClr val="292929"/>
                </a:solidFill>
              </a:rPr>
              <a:t>This query extracts records from the year 2015, specifically for failure landing outcomes in drone ships, and includes the month, booster version, and launch site from those records.</a:t>
            </a:r>
            <a:endParaRPr sz="2800">
              <a:solidFill>
                <a:srgbClr val="292929"/>
              </a:solidFill>
              <a:latin typeface="Arial"/>
              <a:ea typeface="Arial"/>
              <a:cs typeface="Arial"/>
              <a:sym typeface="Arial"/>
            </a:endParaRPr>
          </a:p>
        </p:txBody>
      </p:sp>
      <p:sp>
        <p:nvSpPr>
          <p:cNvPr id="325" name="Google Shape;325;p32"/>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2015 Launch Records</a:t>
            </a:r>
            <a:endParaRPr/>
          </a:p>
        </p:txBody>
      </p:sp>
      <p:pic>
        <p:nvPicPr>
          <p:cNvPr id="326" name="Google Shape;326;p32"/>
          <p:cNvPicPr preferRelativeResize="0"/>
          <p:nvPr/>
        </p:nvPicPr>
        <p:blipFill>
          <a:blip r:embed="rId4">
            <a:alphaModFix/>
          </a:blip>
          <a:stretch>
            <a:fillRect/>
          </a:stretch>
        </p:blipFill>
        <p:spPr>
          <a:xfrm>
            <a:off x="930275" y="3906050"/>
            <a:ext cx="10331450" cy="132252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30" name="Shape 330"/>
        <p:cNvGrpSpPr/>
        <p:nvPr/>
      </p:nvGrpSpPr>
      <p:grpSpPr>
        <a:xfrm>
          <a:off x="0" y="0"/>
          <a:ext cx="0" cy="0"/>
          <a:chOff x="0" y="0"/>
          <a:chExt cx="0" cy="0"/>
        </a:xfrm>
      </p:grpSpPr>
      <p:sp>
        <p:nvSpPr>
          <p:cNvPr id="331" name="Google Shape;331;p33"/>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32" name="Google Shape;332;p33"/>
          <p:cNvSpPr txBox="1"/>
          <p:nvPr>
            <p:ph idx="1" type="body"/>
          </p:nvPr>
        </p:nvSpPr>
        <p:spPr>
          <a:xfrm>
            <a:off x="770000" y="1508125"/>
            <a:ext cx="9745500" cy="879600"/>
          </a:xfrm>
          <a:prstGeom prst="rect">
            <a:avLst/>
          </a:prstGeom>
          <a:noFill/>
          <a:ln>
            <a:noFill/>
          </a:ln>
        </p:spPr>
        <p:txBody>
          <a:bodyPr anchorCtr="0" anchor="t" bIns="45700" lIns="91425" spcFirstLastPara="1" rIns="91425" wrap="square" tIns="45700">
            <a:noAutofit/>
          </a:bodyPr>
          <a:lstStyle/>
          <a:p>
            <a:pPr indent="-228600" lvl="0" marL="228600" marR="0" rtl="0" algn="l">
              <a:lnSpc>
                <a:spcPct val="100000"/>
              </a:lnSpc>
              <a:spcBef>
                <a:spcPts val="1400"/>
              </a:spcBef>
              <a:spcAft>
                <a:spcPts val="0"/>
              </a:spcAft>
              <a:buClr>
                <a:srgbClr val="292929"/>
              </a:buClr>
              <a:buSzPts val="2200"/>
              <a:buFont typeface="Arial"/>
              <a:buChar char="•"/>
            </a:pPr>
            <a:r>
              <a:rPr lang="en-US"/>
              <a:t>This</a:t>
            </a:r>
            <a:r>
              <a:rPr lang="en-US"/>
              <a:t> query counts the number of landing outcomes between June 4, 2010, and March 20, 2017, and ranks them in descending order based on the count of each outcome.</a:t>
            </a:r>
            <a:endParaRPr/>
          </a:p>
        </p:txBody>
      </p:sp>
      <p:sp>
        <p:nvSpPr>
          <p:cNvPr id="333" name="Google Shape;333;p33"/>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700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Rank Landing Outcomes Between 2010-06-04 and 2017-03-20</a:t>
            </a:r>
            <a:endParaRPr/>
          </a:p>
        </p:txBody>
      </p:sp>
      <p:pic>
        <p:nvPicPr>
          <p:cNvPr id="334" name="Google Shape;334;p33"/>
          <p:cNvPicPr preferRelativeResize="0"/>
          <p:nvPr/>
        </p:nvPicPr>
        <p:blipFill>
          <a:blip r:embed="rId4">
            <a:alphaModFix/>
          </a:blip>
          <a:stretch>
            <a:fillRect/>
          </a:stretch>
        </p:blipFill>
        <p:spPr>
          <a:xfrm>
            <a:off x="770000" y="2465775"/>
            <a:ext cx="10515598" cy="3251323"/>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38" name="Shape 338"/>
        <p:cNvGrpSpPr/>
        <p:nvPr/>
      </p:nvGrpSpPr>
      <p:grpSpPr>
        <a:xfrm>
          <a:off x="0" y="0"/>
          <a:ext cx="0" cy="0"/>
          <a:chOff x="0" y="0"/>
          <a:chExt cx="0" cy="0"/>
        </a:xfrm>
      </p:grpSpPr>
      <p:sp>
        <p:nvSpPr>
          <p:cNvPr id="339" name="Google Shape;339;p34"/>
          <p:cNvSpPr txBox="1"/>
          <p:nvPr/>
        </p:nvSpPr>
        <p:spPr>
          <a:xfrm>
            <a:off x="797970" y="2529746"/>
            <a:ext cx="1058303" cy="369332"/>
          </a:xfrm>
          <a:prstGeom prst="rect">
            <a:avLst/>
          </a:prstGeom>
          <a:solidFill>
            <a:srgbClr val="0948CB"/>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Section 3</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43" name="Shape 343"/>
        <p:cNvGrpSpPr/>
        <p:nvPr/>
      </p:nvGrpSpPr>
      <p:grpSpPr>
        <a:xfrm>
          <a:off x="0" y="0"/>
          <a:ext cx="0" cy="0"/>
          <a:chOff x="0" y="0"/>
          <a:chExt cx="0" cy="0"/>
        </a:xfrm>
      </p:grpSpPr>
      <p:sp>
        <p:nvSpPr>
          <p:cNvPr id="344" name="Google Shape;344;p35"/>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45" name="Google Shape;345;p35"/>
          <p:cNvSpPr txBox="1"/>
          <p:nvPr>
            <p:ph idx="1" type="body"/>
          </p:nvPr>
        </p:nvSpPr>
        <p:spPr>
          <a:xfrm>
            <a:off x="1155050" y="1814475"/>
            <a:ext cx="9745500" cy="1412700"/>
          </a:xfrm>
          <a:prstGeom prst="rect">
            <a:avLst/>
          </a:prstGeom>
          <a:noFill/>
          <a:ln>
            <a:noFill/>
          </a:ln>
        </p:spPr>
        <p:txBody>
          <a:bodyPr anchorCtr="0" anchor="t" bIns="45700" lIns="91425" spcFirstLastPara="1" rIns="91425" wrap="square" tIns="45700">
            <a:normAutofit/>
          </a:bodyPr>
          <a:lstStyle/>
          <a:p>
            <a:pPr indent="-50800" lvl="0" marL="228600" marR="0" rtl="0" algn="l">
              <a:lnSpc>
                <a:spcPct val="90000"/>
              </a:lnSpc>
              <a:spcBef>
                <a:spcPts val="1000"/>
              </a:spcBef>
              <a:spcAft>
                <a:spcPts val="0"/>
              </a:spcAft>
              <a:buClr>
                <a:schemeClr val="dk1"/>
              </a:buClr>
              <a:buSzPts val="2800"/>
              <a:buFont typeface="Arial"/>
              <a:buNone/>
            </a:pPr>
            <a:r>
              <a:rPr lang="en-US" sz="2200">
                <a:solidFill>
                  <a:srgbClr val="292929"/>
                </a:solidFill>
              </a:rPr>
              <a:t>The images below illustrate the locations of SpaceX's four launch sites, each identified by a popup feature displaying their names. The overlapping circles indicate proximity, with a deeper shade of red signifying areas where the sites are closer together.</a:t>
            </a:r>
            <a:endParaRPr sz="2800">
              <a:solidFill>
                <a:schemeClr val="dk1"/>
              </a:solidFill>
              <a:latin typeface="Calibri"/>
              <a:ea typeface="Calibri"/>
              <a:cs typeface="Calibri"/>
              <a:sym typeface="Calibri"/>
            </a:endParaRPr>
          </a:p>
        </p:txBody>
      </p:sp>
      <p:sp>
        <p:nvSpPr>
          <p:cNvPr id="346" name="Google Shape;346;p35"/>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lnSpcReduction="20000"/>
          </a:bodyPr>
          <a:lstStyle/>
          <a:p>
            <a:pPr indent="0" lvl="0" marL="0" marR="0" rtl="0" algn="l">
              <a:lnSpc>
                <a:spcPct val="90000"/>
              </a:lnSpc>
              <a:spcBef>
                <a:spcPts val="0"/>
              </a:spcBef>
              <a:spcAft>
                <a:spcPts val="0"/>
              </a:spcAft>
              <a:buClr>
                <a:srgbClr val="0B49CB"/>
              </a:buClr>
              <a:buSzPts val="4000"/>
              <a:buFont typeface="Arial"/>
              <a:buNone/>
            </a:pPr>
            <a:r>
              <a:rPr lang="en-US" sz="4000">
                <a:solidFill>
                  <a:srgbClr val="0B49CB"/>
                </a:solidFill>
              </a:rPr>
              <a:t>SpaceX Launch Sites</a:t>
            </a:r>
            <a:endParaRPr/>
          </a:p>
        </p:txBody>
      </p:sp>
      <p:pic>
        <p:nvPicPr>
          <p:cNvPr id="347" name="Google Shape;347;p35"/>
          <p:cNvPicPr preferRelativeResize="0"/>
          <p:nvPr/>
        </p:nvPicPr>
        <p:blipFill>
          <a:blip r:embed="rId4">
            <a:alphaModFix/>
          </a:blip>
          <a:stretch>
            <a:fillRect/>
          </a:stretch>
        </p:blipFill>
        <p:spPr>
          <a:xfrm>
            <a:off x="910675" y="3545325"/>
            <a:ext cx="5507694" cy="2881875"/>
          </a:xfrm>
          <a:prstGeom prst="rect">
            <a:avLst/>
          </a:prstGeom>
          <a:noFill/>
          <a:ln>
            <a:noFill/>
          </a:ln>
        </p:spPr>
      </p:pic>
      <p:pic>
        <p:nvPicPr>
          <p:cNvPr id="348" name="Google Shape;348;p35"/>
          <p:cNvPicPr preferRelativeResize="0"/>
          <p:nvPr/>
        </p:nvPicPr>
        <p:blipFill>
          <a:blip r:embed="rId5">
            <a:alphaModFix/>
          </a:blip>
          <a:stretch>
            <a:fillRect/>
          </a:stretch>
        </p:blipFill>
        <p:spPr>
          <a:xfrm>
            <a:off x="6614900" y="3545325"/>
            <a:ext cx="4955151" cy="288187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52" name="Shape 352"/>
        <p:cNvGrpSpPr/>
        <p:nvPr/>
      </p:nvGrpSpPr>
      <p:grpSpPr>
        <a:xfrm>
          <a:off x="0" y="0"/>
          <a:ext cx="0" cy="0"/>
          <a:chOff x="0" y="0"/>
          <a:chExt cx="0" cy="0"/>
        </a:xfrm>
      </p:grpSpPr>
      <p:sp>
        <p:nvSpPr>
          <p:cNvPr id="353" name="Google Shape;353;p36"/>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54" name="Google Shape;354;p36"/>
          <p:cNvSpPr txBox="1"/>
          <p:nvPr>
            <p:ph idx="1" type="body"/>
          </p:nvPr>
        </p:nvSpPr>
        <p:spPr>
          <a:xfrm>
            <a:off x="770000" y="1825625"/>
            <a:ext cx="9745500" cy="1134000"/>
          </a:xfrm>
          <a:prstGeom prst="rect">
            <a:avLst/>
          </a:prstGeom>
          <a:noFill/>
          <a:ln>
            <a:noFill/>
          </a:ln>
        </p:spPr>
        <p:txBody>
          <a:bodyPr anchorCtr="0" anchor="t" bIns="45700" lIns="91425" spcFirstLastPara="1" rIns="91425" wrap="square" tIns="45700">
            <a:normAutofit fontScale="77500" lnSpcReduction="20000"/>
          </a:bodyPr>
          <a:lstStyle/>
          <a:p>
            <a:pPr indent="-88900" lvl="0" marL="228600" marR="0" rtl="0" algn="l">
              <a:lnSpc>
                <a:spcPct val="100000"/>
              </a:lnSpc>
              <a:spcBef>
                <a:spcPts val="1400"/>
              </a:spcBef>
              <a:spcAft>
                <a:spcPts val="0"/>
              </a:spcAft>
              <a:buClr>
                <a:schemeClr val="dk1"/>
              </a:buClr>
              <a:buSzPct val="100000"/>
              <a:buFont typeface="Arial"/>
              <a:buNone/>
            </a:pPr>
            <a:r>
              <a:rPr lang="en-US" sz="2200">
                <a:solidFill>
                  <a:srgbClr val="292929"/>
                </a:solidFill>
              </a:rPr>
              <a:t>The images below show the number of launches at each site. The colors indicate which launches were successful (green) and which failed (red), allowing us to calculate the failure rate for each site.</a:t>
            </a:r>
            <a:endParaRPr sz="2800">
              <a:solidFill>
                <a:srgbClr val="292929"/>
              </a:solidFill>
              <a:latin typeface="Arial"/>
              <a:ea typeface="Arial"/>
              <a:cs typeface="Arial"/>
              <a:sym typeface="Arial"/>
            </a:endParaRPr>
          </a:p>
          <a:p>
            <a:pPr indent="-50800" lvl="0" marL="228600" marR="0" rtl="0" algn="l">
              <a:lnSpc>
                <a:spcPct val="90000"/>
              </a:lnSpc>
              <a:spcBef>
                <a:spcPts val="1400"/>
              </a:spcBef>
              <a:spcAft>
                <a:spcPts val="0"/>
              </a:spcAft>
              <a:buClr>
                <a:schemeClr val="dk1"/>
              </a:buClr>
              <a:buSzPct val="100000"/>
              <a:buFont typeface="Arial"/>
              <a:buNone/>
            </a:pPr>
            <a:r>
              <a:t/>
            </a:r>
            <a:endParaRPr sz="2800">
              <a:solidFill>
                <a:srgbClr val="292929"/>
              </a:solidFill>
              <a:latin typeface="Calibri"/>
              <a:ea typeface="Calibri"/>
              <a:cs typeface="Calibri"/>
              <a:sym typeface="Calibri"/>
            </a:endParaRPr>
          </a:p>
        </p:txBody>
      </p:sp>
      <p:sp>
        <p:nvSpPr>
          <p:cNvPr id="355" name="Google Shape;355;p36"/>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rPr>
              <a:t>Success Rates of SpaceX Launches by Location</a:t>
            </a:r>
            <a:endParaRPr/>
          </a:p>
        </p:txBody>
      </p:sp>
      <p:pic>
        <p:nvPicPr>
          <p:cNvPr id="356" name="Google Shape;356;p36"/>
          <p:cNvPicPr preferRelativeResize="0"/>
          <p:nvPr/>
        </p:nvPicPr>
        <p:blipFill>
          <a:blip r:embed="rId4">
            <a:alphaModFix/>
          </a:blip>
          <a:stretch>
            <a:fillRect/>
          </a:stretch>
        </p:blipFill>
        <p:spPr>
          <a:xfrm>
            <a:off x="394475" y="3263725"/>
            <a:ext cx="5495599" cy="3018149"/>
          </a:xfrm>
          <a:prstGeom prst="rect">
            <a:avLst/>
          </a:prstGeom>
          <a:noFill/>
          <a:ln>
            <a:noFill/>
          </a:ln>
        </p:spPr>
      </p:pic>
      <p:pic>
        <p:nvPicPr>
          <p:cNvPr id="357" name="Google Shape;357;p36"/>
          <p:cNvPicPr preferRelativeResize="0"/>
          <p:nvPr/>
        </p:nvPicPr>
        <p:blipFill>
          <a:blip r:embed="rId5">
            <a:alphaModFix/>
          </a:blip>
          <a:stretch>
            <a:fillRect/>
          </a:stretch>
        </p:blipFill>
        <p:spPr>
          <a:xfrm>
            <a:off x="5993250" y="3263726"/>
            <a:ext cx="5075998" cy="301815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61" name="Shape 361"/>
        <p:cNvGrpSpPr/>
        <p:nvPr/>
      </p:nvGrpSpPr>
      <p:grpSpPr>
        <a:xfrm>
          <a:off x="0" y="0"/>
          <a:ext cx="0" cy="0"/>
          <a:chOff x="0" y="0"/>
          <a:chExt cx="0" cy="0"/>
        </a:xfrm>
      </p:grpSpPr>
      <p:sp>
        <p:nvSpPr>
          <p:cNvPr id="362" name="Google Shape;362;p37"/>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63" name="Google Shape;363;p37"/>
          <p:cNvSpPr txBox="1"/>
          <p:nvPr>
            <p:ph idx="1" type="body"/>
          </p:nvPr>
        </p:nvSpPr>
        <p:spPr>
          <a:xfrm>
            <a:off x="769998" y="1690693"/>
            <a:ext cx="10688100" cy="1647900"/>
          </a:xfrm>
          <a:prstGeom prst="rect">
            <a:avLst/>
          </a:prstGeom>
          <a:noFill/>
          <a:ln>
            <a:noFill/>
          </a:ln>
        </p:spPr>
        <p:txBody>
          <a:bodyPr anchorCtr="0" anchor="t" bIns="45700" lIns="91425" spcFirstLastPara="1" rIns="91425" wrap="square" tIns="45700">
            <a:normAutofit fontScale="85000" lnSpcReduction="10000"/>
          </a:bodyPr>
          <a:lstStyle/>
          <a:p>
            <a:pPr indent="-207645" lvl="0" marL="228600" marR="0" rtl="0" algn="l">
              <a:lnSpc>
                <a:spcPct val="100000"/>
              </a:lnSpc>
              <a:spcBef>
                <a:spcPts val="0"/>
              </a:spcBef>
              <a:spcAft>
                <a:spcPts val="0"/>
              </a:spcAft>
              <a:buClr>
                <a:srgbClr val="292929"/>
              </a:buClr>
              <a:buSzPct val="100000"/>
              <a:buFont typeface="Arial"/>
              <a:buChar char="•"/>
            </a:pPr>
            <a:r>
              <a:rPr lang="en-US" sz="2200">
                <a:solidFill>
                  <a:srgbClr val="292929"/>
                </a:solidFill>
              </a:rPr>
              <a:t>In this section, we explore some useful tools. MousePosition allows us to find the coordinates of a specific point on the map (as seen in the top right corner of the first map). PolyLine enables us to draw a line and determine the distance between two selected points. Here, we can see the distance from one of the launching sites to the coastline.</a:t>
            </a:r>
            <a:endParaRPr/>
          </a:p>
          <a:p>
            <a:pPr indent="-88900" lvl="0" marL="228600" marR="0" rtl="0" algn="l">
              <a:lnSpc>
                <a:spcPct val="100000"/>
              </a:lnSpc>
              <a:spcBef>
                <a:spcPts val="1400"/>
              </a:spcBef>
              <a:spcAft>
                <a:spcPts val="0"/>
              </a:spcAft>
              <a:buClr>
                <a:schemeClr val="dk1"/>
              </a:buClr>
              <a:buSzPct val="100000"/>
              <a:buFont typeface="Arial"/>
              <a:buNone/>
            </a:pPr>
            <a:r>
              <a:t/>
            </a:r>
            <a:endParaRPr sz="2200">
              <a:solidFill>
                <a:srgbClr val="292929"/>
              </a:solidFill>
              <a:latin typeface="Arial"/>
              <a:ea typeface="Arial"/>
              <a:cs typeface="Arial"/>
              <a:sym typeface="Arial"/>
            </a:endParaRPr>
          </a:p>
        </p:txBody>
      </p:sp>
      <p:sp>
        <p:nvSpPr>
          <p:cNvPr id="364" name="Google Shape;364;p37"/>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rPr>
              <a:t>Using Folium to Explore SpaceX Launch Sites </a:t>
            </a:r>
            <a:endParaRPr/>
          </a:p>
        </p:txBody>
      </p:sp>
      <p:pic>
        <p:nvPicPr>
          <p:cNvPr id="365" name="Google Shape;365;p37"/>
          <p:cNvPicPr preferRelativeResize="0"/>
          <p:nvPr/>
        </p:nvPicPr>
        <p:blipFill>
          <a:blip r:embed="rId4">
            <a:alphaModFix/>
          </a:blip>
          <a:stretch>
            <a:fillRect/>
          </a:stretch>
        </p:blipFill>
        <p:spPr>
          <a:xfrm>
            <a:off x="954896" y="2955751"/>
            <a:ext cx="4721179" cy="3069825"/>
          </a:xfrm>
          <a:prstGeom prst="rect">
            <a:avLst/>
          </a:prstGeom>
          <a:noFill/>
          <a:ln>
            <a:noFill/>
          </a:ln>
        </p:spPr>
      </p:pic>
      <p:pic>
        <p:nvPicPr>
          <p:cNvPr id="366" name="Google Shape;366;p37"/>
          <p:cNvPicPr preferRelativeResize="0"/>
          <p:nvPr/>
        </p:nvPicPr>
        <p:blipFill>
          <a:blip r:embed="rId5">
            <a:alphaModFix/>
          </a:blip>
          <a:stretch>
            <a:fillRect/>
          </a:stretch>
        </p:blipFill>
        <p:spPr>
          <a:xfrm>
            <a:off x="5973754" y="2955750"/>
            <a:ext cx="5077671" cy="3069824"/>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70" name="Shape 370"/>
        <p:cNvGrpSpPr/>
        <p:nvPr/>
      </p:nvGrpSpPr>
      <p:grpSpPr>
        <a:xfrm>
          <a:off x="0" y="0"/>
          <a:ext cx="0" cy="0"/>
          <a:chOff x="0" y="0"/>
          <a:chExt cx="0" cy="0"/>
        </a:xfrm>
      </p:grpSpPr>
      <p:sp>
        <p:nvSpPr>
          <p:cNvPr id="371" name="Google Shape;371;p38"/>
          <p:cNvSpPr txBox="1"/>
          <p:nvPr/>
        </p:nvSpPr>
        <p:spPr>
          <a:xfrm>
            <a:off x="797970" y="2529746"/>
            <a:ext cx="1058303" cy="369332"/>
          </a:xfrm>
          <a:prstGeom prst="rect">
            <a:avLst/>
          </a:prstGeom>
          <a:solidFill>
            <a:srgbClr val="0948CB"/>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Section 4</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75" name="Shape 375"/>
        <p:cNvGrpSpPr/>
        <p:nvPr/>
      </p:nvGrpSpPr>
      <p:grpSpPr>
        <a:xfrm>
          <a:off x="0" y="0"/>
          <a:ext cx="0" cy="0"/>
          <a:chOff x="0" y="0"/>
          <a:chExt cx="0" cy="0"/>
        </a:xfrm>
      </p:grpSpPr>
      <p:sp>
        <p:nvSpPr>
          <p:cNvPr id="376" name="Google Shape;376;p39"/>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77" name="Google Shape;377;p39"/>
          <p:cNvSpPr txBox="1"/>
          <p:nvPr>
            <p:ph idx="1" type="body"/>
          </p:nvPr>
        </p:nvSpPr>
        <p:spPr>
          <a:xfrm>
            <a:off x="770000" y="1825625"/>
            <a:ext cx="9745500" cy="1836300"/>
          </a:xfrm>
          <a:prstGeom prst="rect">
            <a:avLst/>
          </a:prstGeom>
          <a:noFill/>
          <a:ln>
            <a:noFill/>
          </a:ln>
        </p:spPr>
        <p:txBody>
          <a:bodyPr anchorCtr="0" anchor="t" bIns="45700" lIns="91425" spcFirstLastPara="1" rIns="91425" wrap="square" tIns="45700">
            <a:normAutofit fontScale="92500" lnSpcReduction="20000"/>
          </a:bodyPr>
          <a:lstStyle/>
          <a:p>
            <a:pPr indent="0" lvl="0" marL="0" marR="0" rtl="0" algn="l">
              <a:lnSpc>
                <a:spcPct val="100000"/>
              </a:lnSpc>
              <a:spcBef>
                <a:spcPts val="1400"/>
              </a:spcBef>
              <a:spcAft>
                <a:spcPts val="0"/>
              </a:spcAft>
              <a:buNone/>
            </a:pPr>
            <a:r>
              <a:rPr lang="en-US" sz="2200">
                <a:solidFill>
                  <a:srgbClr val="292929"/>
                </a:solidFill>
              </a:rPr>
              <a:t>This pie chart illustrates the distribution of successful launches across the four SpaceX launch sites. The most notable observation is that a significant number of successful launches occurred at KSC LC-39A, which recorded 10 successful launches. In contrast, the site with the fewest successful launches was CCAFS SLC-40, achieving only 3 successful launches.</a:t>
            </a:r>
            <a:endParaRPr sz="2800">
              <a:solidFill>
                <a:srgbClr val="292929"/>
              </a:solidFill>
              <a:latin typeface="Arial"/>
              <a:ea typeface="Arial"/>
              <a:cs typeface="Arial"/>
              <a:sym typeface="Arial"/>
            </a:endParaRPr>
          </a:p>
          <a:p>
            <a:pPr indent="-88900" lvl="0" marL="228600" marR="0" rtl="0" algn="l">
              <a:lnSpc>
                <a:spcPct val="100000"/>
              </a:lnSpc>
              <a:spcBef>
                <a:spcPts val="1400"/>
              </a:spcBef>
              <a:spcAft>
                <a:spcPts val="0"/>
              </a:spcAft>
              <a:buClr>
                <a:schemeClr val="dk1"/>
              </a:buClr>
              <a:buSzPct val="100000"/>
              <a:buFont typeface="Arial"/>
              <a:buNone/>
            </a:pPr>
            <a:r>
              <a:t/>
            </a:r>
            <a:endParaRPr sz="2200">
              <a:solidFill>
                <a:srgbClr val="292929"/>
              </a:solidFill>
              <a:latin typeface="Arial"/>
              <a:ea typeface="Arial"/>
              <a:cs typeface="Arial"/>
              <a:sym typeface="Arial"/>
            </a:endParaRPr>
          </a:p>
        </p:txBody>
      </p:sp>
      <p:sp>
        <p:nvSpPr>
          <p:cNvPr id="378" name="Google Shape;378;p39"/>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rPr>
              <a:t>Total Successful SpaceX Launches by Site</a:t>
            </a:r>
            <a:endParaRPr/>
          </a:p>
        </p:txBody>
      </p:sp>
      <p:pic>
        <p:nvPicPr>
          <p:cNvPr id="379" name="Google Shape;379;p39"/>
          <p:cNvPicPr preferRelativeResize="0"/>
          <p:nvPr/>
        </p:nvPicPr>
        <p:blipFill>
          <a:blip r:embed="rId4">
            <a:alphaModFix/>
          </a:blip>
          <a:stretch>
            <a:fillRect/>
          </a:stretch>
        </p:blipFill>
        <p:spPr>
          <a:xfrm>
            <a:off x="1702400" y="3814325"/>
            <a:ext cx="7741444" cy="2058848"/>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6" name="Shape 106"/>
        <p:cNvGrpSpPr/>
        <p:nvPr/>
      </p:nvGrpSpPr>
      <p:grpSpPr>
        <a:xfrm>
          <a:off x="0" y="0"/>
          <a:ext cx="0" cy="0"/>
          <a:chOff x="0" y="0"/>
          <a:chExt cx="0" cy="0"/>
        </a:xfrm>
      </p:grpSpPr>
      <p:sp>
        <p:nvSpPr>
          <p:cNvPr id="107" name="Google Shape;107;p4"/>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a:t>‹#›</a:t>
            </a:fld>
            <a:endParaRPr/>
          </a:p>
        </p:txBody>
      </p:sp>
      <p:sp>
        <p:nvSpPr>
          <p:cNvPr id="108" name="Google Shape;108;p4"/>
          <p:cNvSpPr txBox="1"/>
          <p:nvPr/>
        </p:nvSpPr>
        <p:spPr>
          <a:xfrm>
            <a:off x="828068" y="538650"/>
            <a:ext cx="10530114"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Introduction</a:t>
            </a:r>
            <a:endParaRPr sz="4000">
              <a:solidFill>
                <a:srgbClr val="0B49CB"/>
              </a:solidFill>
              <a:latin typeface="IBM Plex Mono SemiBold"/>
              <a:ea typeface="IBM Plex Mono SemiBold"/>
              <a:cs typeface="IBM Plex Mono SemiBold"/>
              <a:sym typeface="IBM Plex Mono SemiBold"/>
            </a:endParaRPr>
          </a:p>
        </p:txBody>
      </p:sp>
      <p:sp>
        <p:nvSpPr>
          <p:cNvPr id="109" name="Google Shape;109;p4"/>
          <p:cNvSpPr txBox="1"/>
          <p:nvPr/>
        </p:nvSpPr>
        <p:spPr>
          <a:xfrm>
            <a:off x="958700" y="1603850"/>
            <a:ext cx="10301100" cy="42213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1400"/>
              </a:spcBef>
              <a:spcAft>
                <a:spcPts val="0"/>
              </a:spcAft>
              <a:buNone/>
            </a:pPr>
            <a:r>
              <a:rPr lang="en-US" sz="2200">
                <a:solidFill>
                  <a:srgbClr val="292929"/>
                </a:solidFill>
              </a:rPr>
              <a:t>For this project, we are envisioning a scenario where we have been contracted by a billionaire named Allon Mask, who aims to establish a company called SpaceY. Our objective is to analyze the current state and operations of SpaceX, as well as to explore the latest advancements in reusable rocket technology. We intend to develop a predictive model that will assess the likelihood of a rocket being reused.</a:t>
            </a:r>
            <a:endParaRPr sz="2200">
              <a:solidFill>
                <a:srgbClr val="292929"/>
              </a:solidFill>
            </a:endParaRPr>
          </a:p>
          <a:p>
            <a:pPr indent="0" lvl="0" marL="0" rtl="0" algn="l">
              <a:lnSpc>
                <a:spcPct val="90000"/>
              </a:lnSpc>
              <a:spcBef>
                <a:spcPts val="1400"/>
              </a:spcBef>
              <a:spcAft>
                <a:spcPts val="0"/>
              </a:spcAft>
              <a:buNone/>
            </a:pPr>
            <a:r>
              <a:rPr lang="en-US" sz="2200">
                <a:solidFill>
                  <a:srgbClr val="292929"/>
                </a:solidFill>
              </a:rPr>
              <a:t>If a rocket landing is successful, it can be reused at a cost of approximately $65 million. Conversely, if it fails, the cost of a new rocket rises to around $165 million, resulting in an estimated difference of $100 million.</a:t>
            </a:r>
            <a:endParaRPr sz="2200">
              <a:solidFill>
                <a:srgbClr val="292929"/>
              </a:solidFill>
            </a:endParaRPr>
          </a:p>
          <a:p>
            <a:pPr indent="0" lvl="0" marL="457200" marR="0" rtl="0" algn="l">
              <a:lnSpc>
                <a:spcPct val="90000"/>
              </a:lnSpc>
              <a:spcBef>
                <a:spcPts val="1400"/>
              </a:spcBef>
              <a:spcAft>
                <a:spcPts val="0"/>
              </a:spcAft>
              <a:buNone/>
            </a:pPr>
            <a:r>
              <a:t/>
            </a:r>
            <a:endParaRPr sz="2200">
              <a:solidFill>
                <a:srgbClr val="292929"/>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83" name="Shape 383"/>
        <p:cNvGrpSpPr/>
        <p:nvPr/>
      </p:nvGrpSpPr>
      <p:grpSpPr>
        <a:xfrm>
          <a:off x="0" y="0"/>
          <a:ext cx="0" cy="0"/>
          <a:chOff x="0" y="0"/>
          <a:chExt cx="0" cy="0"/>
        </a:xfrm>
      </p:grpSpPr>
      <p:sp>
        <p:nvSpPr>
          <p:cNvPr id="384" name="Google Shape;384;p40"/>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85" name="Google Shape;385;p40"/>
          <p:cNvSpPr txBox="1"/>
          <p:nvPr>
            <p:ph idx="1" type="body"/>
          </p:nvPr>
        </p:nvSpPr>
        <p:spPr>
          <a:xfrm>
            <a:off x="734000" y="1989375"/>
            <a:ext cx="10551600" cy="237510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None/>
            </a:pPr>
            <a:r>
              <a:rPr lang="en-US" sz="2200">
                <a:solidFill>
                  <a:srgbClr val="292929"/>
                </a:solidFill>
              </a:rPr>
              <a:t>Here, we can see closely the most successful launch site: Kennedy Space Center Launch Complex 39A (KSC LC-39A). In the previous chart, we noted that 10 of its launches were successful. Now, we can see that these 10 successful launches represent 76.9% of all launches conducted at this site, indicating that there were 3 additional launches that were not successful.</a:t>
            </a:r>
            <a:endParaRPr sz="2800">
              <a:solidFill>
                <a:srgbClr val="292929"/>
              </a:solidFill>
              <a:latin typeface="Arial"/>
              <a:ea typeface="Arial"/>
              <a:cs typeface="Arial"/>
              <a:sym typeface="Arial"/>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p:txBody>
      </p:sp>
      <p:sp>
        <p:nvSpPr>
          <p:cNvPr id="386" name="Google Shape;386;p40"/>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lnSpcReduction="20000"/>
          </a:bodyPr>
          <a:lstStyle/>
          <a:p>
            <a:pPr indent="0" lvl="0" marL="0" marR="0" rtl="0" algn="l">
              <a:lnSpc>
                <a:spcPct val="90000"/>
              </a:lnSpc>
              <a:spcBef>
                <a:spcPts val="0"/>
              </a:spcBef>
              <a:spcAft>
                <a:spcPts val="0"/>
              </a:spcAft>
              <a:buClr>
                <a:srgbClr val="0B49CB"/>
              </a:buClr>
              <a:buSzPts val="4000"/>
              <a:buFont typeface="Arial"/>
              <a:buNone/>
            </a:pPr>
            <a:r>
              <a:rPr lang="en-US" sz="4000">
                <a:solidFill>
                  <a:srgbClr val="0B49CB"/>
                </a:solidFill>
              </a:rPr>
              <a:t>Success Rate for Site KSC LC-39A</a:t>
            </a:r>
            <a:endParaRPr/>
          </a:p>
        </p:txBody>
      </p:sp>
      <p:pic>
        <p:nvPicPr>
          <p:cNvPr id="387" name="Google Shape;387;p40"/>
          <p:cNvPicPr preferRelativeResize="0"/>
          <p:nvPr/>
        </p:nvPicPr>
        <p:blipFill>
          <a:blip r:embed="rId4">
            <a:alphaModFix/>
          </a:blip>
          <a:stretch>
            <a:fillRect/>
          </a:stretch>
        </p:blipFill>
        <p:spPr>
          <a:xfrm>
            <a:off x="1490550" y="4193475"/>
            <a:ext cx="8252646" cy="218872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91" name="Shape 391"/>
        <p:cNvGrpSpPr/>
        <p:nvPr/>
      </p:nvGrpSpPr>
      <p:grpSpPr>
        <a:xfrm>
          <a:off x="0" y="0"/>
          <a:ext cx="0" cy="0"/>
          <a:chOff x="0" y="0"/>
          <a:chExt cx="0" cy="0"/>
        </a:xfrm>
      </p:grpSpPr>
      <p:sp>
        <p:nvSpPr>
          <p:cNvPr id="392" name="Google Shape;392;p41"/>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93" name="Google Shape;393;p41"/>
          <p:cNvSpPr txBox="1"/>
          <p:nvPr>
            <p:ph idx="1" type="body"/>
          </p:nvPr>
        </p:nvSpPr>
        <p:spPr>
          <a:xfrm>
            <a:off x="591575" y="1825500"/>
            <a:ext cx="3826500" cy="4601700"/>
          </a:xfrm>
          <a:prstGeom prst="rect">
            <a:avLst/>
          </a:prstGeom>
          <a:noFill/>
          <a:ln>
            <a:noFill/>
          </a:ln>
        </p:spPr>
        <p:txBody>
          <a:bodyPr anchorCtr="0" anchor="t" bIns="45700" lIns="91425" spcFirstLastPara="1" rIns="91425" wrap="square" tIns="45700">
            <a:normAutofit lnSpcReduction="20000"/>
          </a:bodyPr>
          <a:lstStyle/>
          <a:p>
            <a:pPr indent="0" lvl="0" marL="0" marR="0" rtl="0" algn="l">
              <a:lnSpc>
                <a:spcPct val="100000"/>
              </a:lnSpc>
              <a:spcBef>
                <a:spcPts val="0"/>
              </a:spcBef>
              <a:spcAft>
                <a:spcPts val="0"/>
              </a:spcAft>
              <a:buNone/>
            </a:pPr>
            <a:r>
              <a:rPr lang="en-US" sz="2200">
                <a:solidFill>
                  <a:srgbClr val="292929"/>
                </a:solidFill>
              </a:rPr>
              <a:t>Some observations we can make based on these graphs are that the vast majority of successful launches used B4 and FT boosters; however, both of these boosters failed when carrying payloads larger than 5,500 kg. The v1.1 booster was used many times for payloads below 5,000 kg but failed repeatedly. Finally, the majority of the launches carried payloads of less than 5,000 kg.</a:t>
            </a:r>
            <a:endParaRPr sz="2200">
              <a:solidFill>
                <a:srgbClr val="292929"/>
              </a:solidFill>
            </a:endParaRPr>
          </a:p>
          <a:p>
            <a:pPr indent="-88900" lvl="0" marL="228600" marR="0" rtl="0" algn="l">
              <a:lnSpc>
                <a:spcPct val="100000"/>
              </a:lnSpc>
              <a:spcBef>
                <a:spcPts val="140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p:txBody>
      </p:sp>
      <p:sp>
        <p:nvSpPr>
          <p:cNvPr id="394" name="Google Shape;394;p41"/>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lnSpcReduction="20000"/>
          </a:bodyPr>
          <a:lstStyle/>
          <a:p>
            <a:pPr indent="0" lvl="0" marL="0" marR="0" rtl="0" algn="l">
              <a:lnSpc>
                <a:spcPct val="90000"/>
              </a:lnSpc>
              <a:spcBef>
                <a:spcPts val="0"/>
              </a:spcBef>
              <a:spcAft>
                <a:spcPts val="0"/>
              </a:spcAft>
              <a:buClr>
                <a:srgbClr val="0B49CB"/>
              </a:buClr>
              <a:buSzPts val="4000"/>
              <a:buFont typeface="Arial"/>
              <a:buNone/>
            </a:pPr>
            <a:r>
              <a:rPr lang="en-US" sz="4000">
                <a:solidFill>
                  <a:srgbClr val="0B49CB"/>
                </a:solidFill>
              </a:rPr>
              <a:t>Payload vs. Launch Outcome for All Sites </a:t>
            </a:r>
            <a:endParaRPr/>
          </a:p>
        </p:txBody>
      </p:sp>
      <p:pic>
        <p:nvPicPr>
          <p:cNvPr id="395" name="Google Shape;395;p41"/>
          <p:cNvPicPr preferRelativeResize="0"/>
          <p:nvPr/>
        </p:nvPicPr>
        <p:blipFill>
          <a:blip r:embed="rId4">
            <a:alphaModFix/>
          </a:blip>
          <a:stretch>
            <a:fillRect/>
          </a:stretch>
        </p:blipFill>
        <p:spPr>
          <a:xfrm>
            <a:off x="4696900" y="4264600"/>
            <a:ext cx="6129224" cy="2029149"/>
          </a:xfrm>
          <a:prstGeom prst="rect">
            <a:avLst/>
          </a:prstGeom>
          <a:noFill/>
          <a:ln>
            <a:noFill/>
          </a:ln>
        </p:spPr>
      </p:pic>
      <p:pic>
        <p:nvPicPr>
          <p:cNvPr id="396" name="Google Shape;396;p41"/>
          <p:cNvPicPr preferRelativeResize="0"/>
          <p:nvPr/>
        </p:nvPicPr>
        <p:blipFill>
          <a:blip r:embed="rId5">
            <a:alphaModFix/>
          </a:blip>
          <a:stretch>
            <a:fillRect/>
          </a:stretch>
        </p:blipFill>
        <p:spPr>
          <a:xfrm>
            <a:off x="4724214" y="1755200"/>
            <a:ext cx="6074599" cy="202915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00" name="Shape 400"/>
        <p:cNvGrpSpPr/>
        <p:nvPr/>
      </p:nvGrpSpPr>
      <p:grpSpPr>
        <a:xfrm>
          <a:off x="0" y="0"/>
          <a:ext cx="0" cy="0"/>
          <a:chOff x="0" y="0"/>
          <a:chExt cx="0" cy="0"/>
        </a:xfrm>
      </p:grpSpPr>
      <p:sp>
        <p:nvSpPr>
          <p:cNvPr id="401" name="Google Shape;401;p42"/>
          <p:cNvSpPr txBox="1"/>
          <p:nvPr/>
        </p:nvSpPr>
        <p:spPr>
          <a:xfrm>
            <a:off x="797970" y="2529746"/>
            <a:ext cx="1058303" cy="369332"/>
          </a:xfrm>
          <a:prstGeom prst="rect">
            <a:avLst/>
          </a:prstGeom>
          <a:solidFill>
            <a:srgbClr val="0948CB"/>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Section 5</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05" name="Shape 405"/>
        <p:cNvGrpSpPr/>
        <p:nvPr/>
      </p:nvGrpSpPr>
      <p:grpSpPr>
        <a:xfrm>
          <a:off x="0" y="0"/>
          <a:ext cx="0" cy="0"/>
          <a:chOff x="0" y="0"/>
          <a:chExt cx="0" cy="0"/>
        </a:xfrm>
      </p:grpSpPr>
      <p:sp>
        <p:nvSpPr>
          <p:cNvPr id="406" name="Google Shape;406;p43"/>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07" name="Google Shape;407;p43"/>
          <p:cNvSpPr txBox="1"/>
          <p:nvPr>
            <p:ph idx="1" type="body"/>
          </p:nvPr>
        </p:nvSpPr>
        <p:spPr>
          <a:xfrm>
            <a:off x="770001" y="2082125"/>
            <a:ext cx="4587000" cy="3811500"/>
          </a:xfrm>
          <a:prstGeom prst="rect">
            <a:avLst/>
          </a:prstGeom>
          <a:noFill/>
          <a:ln>
            <a:noFill/>
          </a:ln>
        </p:spPr>
        <p:txBody>
          <a:bodyPr anchorCtr="0" anchor="t" bIns="45700" lIns="91425" spcFirstLastPara="1" rIns="91425" wrap="square" tIns="45700">
            <a:normAutofit/>
          </a:bodyPr>
          <a:lstStyle/>
          <a:p>
            <a:pPr indent="0" lvl="0" marL="0" rtl="0" algn="l">
              <a:spcBef>
                <a:spcPts val="1400"/>
              </a:spcBef>
              <a:spcAft>
                <a:spcPts val="0"/>
              </a:spcAft>
              <a:buNone/>
            </a:pPr>
            <a:r>
              <a:rPr lang="en-US" sz="2200">
                <a:solidFill>
                  <a:srgbClr val="292929"/>
                </a:solidFill>
              </a:rPr>
              <a:t>Due to the likely insufficient test set size (a sample size of 18), every model has an accuracy of 0.8333 when predicting on the unseen test set. Therefore, we will instead compare the best scores for each model. </a:t>
            </a:r>
            <a:endParaRPr sz="2200">
              <a:solidFill>
                <a:srgbClr val="292929"/>
              </a:solidFill>
            </a:endParaRPr>
          </a:p>
          <a:p>
            <a:pPr indent="0" lvl="0" marL="0" rtl="0" algn="l">
              <a:spcBef>
                <a:spcPts val="1400"/>
              </a:spcBef>
              <a:spcAft>
                <a:spcPts val="0"/>
              </a:spcAft>
              <a:buNone/>
            </a:pPr>
            <a:r>
              <a:rPr lang="en-US" sz="2200">
                <a:solidFill>
                  <a:srgbClr val="292929"/>
                </a:solidFill>
              </a:rPr>
              <a:t>In this bar chart, we can see that the Decision Tree performs the best.</a:t>
            </a:r>
            <a:endParaRPr sz="2200">
              <a:solidFill>
                <a:srgbClr val="292929"/>
              </a:solidFill>
            </a:endParaRPr>
          </a:p>
        </p:txBody>
      </p:sp>
      <p:sp>
        <p:nvSpPr>
          <p:cNvPr id="408" name="Google Shape;408;p43"/>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Classification Accuracy</a:t>
            </a:r>
            <a:endParaRPr sz="4000">
              <a:solidFill>
                <a:srgbClr val="0B49CB"/>
              </a:solidFill>
              <a:latin typeface="IBM Plex Mono SemiBold"/>
              <a:ea typeface="IBM Plex Mono SemiBold"/>
              <a:cs typeface="IBM Plex Mono SemiBold"/>
              <a:sym typeface="IBM Plex Mono SemiBold"/>
            </a:endParaRPr>
          </a:p>
        </p:txBody>
      </p:sp>
      <p:pic>
        <p:nvPicPr>
          <p:cNvPr id="409" name="Google Shape;409;p43"/>
          <p:cNvPicPr preferRelativeResize="0"/>
          <p:nvPr/>
        </p:nvPicPr>
        <p:blipFill>
          <a:blip r:embed="rId4">
            <a:alphaModFix/>
          </a:blip>
          <a:stretch>
            <a:fillRect/>
          </a:stretch>
        </p:blipFill>
        <p:spPr>
          <a:xfrm>
            <a:off x="5936374" y="1896999"/>
            <a:ext cx="5791200" cy="3781196"/>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13" name="Shape 413"/>
        <p:cNvGrpSpPr/>
        <p:nvPr/>
      </p:nvGrpSpPr>
      <p:grpSpPr>
        <a:xfrm>
          <a:off x="0" y="0"/>
          <a:ext cx="0" cy="0"/>
          <a:chOff x="0" y="0"/>
          <a:chExt cx="0" cy="0"/>
        </a:xfrm>
      </p:grpSpPr>
      <p:sp>
        <p:nvSpPr>
          <p:cNvPr id="414" name="Google Shape;414;p44"/>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15" name="Google Shape;415;p44"/>
          <p:cNvSpPr txBox="1"/>
          <p:nvPr>
            <p:ph idx="1" type="body"/>
          </p:nvPr>
        </p:nvSpPr>
        <p:spPr>
          <a:xfrm>
            <a:off x="6802150" y="1993450"/>
            <a:ext cx="3528000" cy="316950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None/>
            </a:pPr>
            <a:r>
              <a:rPr lang="en-US" sz="1800"/>
              <a:t>The confusion matrix of the Decision Tree model shows 3 false positives, 12 true positives, and 3 true negatives. </a:t>
            </a:r>
            <a:endParaRPr sz="1800"/>
          </a:p>
          <a:p>
            <a:pPr indent="0" lvl="0" marL="0" marR="0" rtl="0" algn="l">
              <a:lnSpc>
                <a:spcPct val="100000"/>
              </a:lnSpc>
              <a:spcBef>
                <a:spcPts val="0"/>
              </a:spcBef>
              <a:spcAft>
                <a:spcPts val="0"/>
              </a:spcAft>
              <a:buNone/>
            </a:pPr>
            <a:r>
              <a:t/>
            </a:r>
            <a:endParaRPr sz="1800"/>
          </a:p>
          <a:p>
            <a:pPr indent="0" lvl="0" marL="0" marR="0" rtl="0" algn="l">
              <a:lnSpc>
                <a:spcPct val="100000"/>
              </a:lnSpc>
              <a:spcBef>
                <a:spcPts val="0"/>
              </a:spcBef>
              <a:spcAft>
                <a:spcPts val="0"/>
              </a:spcAft>
              <a:buNone/>
            </a:pPr>
            <a:r>
              <a:rPr lang="en-US" sz="1800"/>
              <a:t>This results in a total of 15 correct predictions out of 18, giving an accuracy of 0.833, which aligns with the accuracy previously discussed.</a:t>
            </a:r>
            <a:endParaRPr sz="1800"/>
          </a:p>
        </p:txBody>
      </p:sp>
      <p:sp>
        <p:nvSpPr>
          <p:cNvPr id="416" name="Google Shape;416;p44"/>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Confusion Matrix</a:t>
            </a:r>
            <a:endParaRPr sz="4000">
              <a:solidFill>
                <a:srgbClr val="0B49CB"/>
              </a:solidFill>
              <a:latin typeface="IBM Plex Mono SemiBold"/>
              <a:ea typeface="IBM Plex Mono SemiBold"/>
              <a:cs typeface="IBM Plex Mono SemiBold"/>
              <a:sym typeface="IBM Plex Mono SemiBold"/>
            </a:endParaRPr>
          </a:p>
        </p:txBody>
      </p:sp>
      <p:pic>
        <p:nvPicPr>
          <p:cNvPr id="417" name="Google Shape;417;p44"/>
          <p:cNvPicPr preferRelativeResize="0"/>
          <p:nvPr/>
        </p:nvPicPr>
        <p:blipFill>
          <a:blip r:embed="rId4">
            <a:alphaModFix/>
          </a:blip>
          <a:stretch>
            <a:fillRect/>
          </a:stretch>
        </p:blipFill>
        <p:spPr>
          <a:xfrm>
            <a:off x="770000" y="1730900"/>
            <a:ext cx="5051900" cy="369460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21" name="Shape 421"/>
        <p:cNvGrpSpPr/>
        <p:nvPr/>
      </p:nvGrpSpPr>
      <p:grpSpPr>
        <a:xfrm>
          <a:off x="0" y="0"/>
          <a:ext cx="0" cy="0"/>
          <a:chOff x="0" y="0"/>
          <a:chExt cx="0" cy="0"/>
        </a:xfrm>
      </p:grpSpPr>
      <p:sp>
        <p:nvSpPr>
          <p:cNvPr id="422" name="Google Shape;422;p45"/>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23" name="Google Shape;423;p45"/>
          <p:cNvSpPr txBox="1"/>
          <p:nvPr>
            <p:ph idx="1" type="body"/>
          </p:nvPr>
        </p:nvSpPr>
        <p:spPr>
          <a:xfrm>
            <a:off x="769991" y="1381038"/>
            <a:ext cx="10515600" cy="4351200"/>
          </a:xfrm>
          <a:prstGeom prst="rect">
            <a:avLst/>
          </a:prstGeom>
          <a:noFill/>
          <a:ln>
            <a:noFill/>
          </a:ln>
        </p:spPr>
        <p:txBody>
          <a:bodyPr anchorCtr="0" anchor="t" bIns="45700" lIns="91425" spcFirstLastPara="1" rIns="91425" wrap="square" tIns="45700">
            <a:normAutofit lnSpcReduction="20000"/>
          </a:bodyPr>
          <a:lstStyle/>
          <a:p>
            <a:pPr indent="0" lvl="0" marL="0" marR="0" rtl="0" algn="l">
              <a:lnSpc>
                <a:spcPct val="100000"/>
              </a:lnSpc>
              <a:spcBef>
                <a:spcPts val="0"/>
              </a:spcBef>
              <a:spcAft>
                <a:spcPts val="0"/>
              </a:spcAft>
              <a:buNone/>
            </a:pPr>
            <a:r>
              <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rPr>
              <a:t>The success rates of launches were not adversely affected by heavy payloads. These heavier payloads were tested at a later stage, reaching a maximum weight of 10,000 kg, which is approximately four times the weight of an average launch.</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rPr>
              <a:t>Based on our initial premise that successful launches enable rocket reusability, we estimate that between 2013 and 2017, a maximum of eight rockets were reused. This translates to savings of around $8 billion compared to a similar company that does not reuse rockets. However, it is important to note that this estimate excludes many critical factors that would likely reduce the actual savings.</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rPr>
              <a:t>According to our predictive model, we estimate an 83% chance of saving $100 million for each rocket launch. However, we observed that when working with limited results, machine learning offers less valuable insights compared to other data visualization tools.</a:t>
            </a:r>
            <a:endParaRPr/>
          </a:p>
        </p:txBody>
      </p:sp>
      <p:sp>
        <p:nvSpPr>
          <p:cNvPr id="424" name="Google Shape;424;p45"/>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Conclusions</a:t>
            </a:r>
            <a:endParaRPr sz="4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29" name="Shape 429"/>
        <p:cNvGrpSpPr/>
        <p:nvPr/>
      </p:nvGrpSpPr>
      <p:grpSpPr>
        <a:xfrm>
          <a:off x="0" y="0"/>
          <a:ext cx="0" cy="0"/>
          <a:chOff x="0" y="0"/>
          <a:chExt cx="0" cy="0"/>
        </a:xfrm>
      </p:grpSpPr>
      <p:sp>
        <p:nvSpPr>
          <p:cNvPr id="430" name="Google Shape;430;p46"/>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31" name="Google Shape;431;p46"/>
          <p:cNvSpPr txBox="1"/>
          <p:nvPr>
            <p:ph idx="1" type="body"/>
          </p:nvPr>
        </p:nvSpPr>
        <p:spPr>
          <a:xfrm>
            <a:off x="770011" y="1859522"/>
            <a:ext cx="10515600" cy="4351338"/>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None/>
            </a:pPr>
            <a:r>
              <a:rPr lang="en-US" sz="2200">
                <a:solidFill>
                  <a:srgbClr val="292929"/>
                </a:solidFill>
              </a:rPr>
              <a:t>For additional information, please refer to the resources available at https://github.com/simonzarama/coursera</a:t>
            </a:r>
            <a:endParaRPr/>
          </a:p>
        </p:txBody>
      </p:sp>
      <p:sp>
        <p:nvSpPr>
          <p:cNvPr id="432" name="Google Shape;432;p46"/>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Appendix</a:t>
            </a:r>
            <a:endParaRPr sz="4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36" name="Shape 436"/>
        <p:cNvGrpSpPr/>
        <p:nvPr/>
      </p:nvGrpSpPr>
      <p:grpSpPr>
        <a:xfrm>
          <a:off x="0" y="0"/>
          <a:ext cx="0" cy="0"/>
          <a:chOff x="0" y="0"/>
          <a:chExt cx="0" cy="0"/>
        </a:xfrm>
      </p:grpSpPr>
    </p:spTree>
  </p:cSld>
  <p:clrMapOvr>
    <a:masterClrMapping/>
  </p:clrMapOvr>
  <p:transition spd="slow">
    <p:push/>
  </p:transition>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3" name="Shape 113"/>
        <p:cNvGrpSpPr/>
        <p:nvPr/>
      </p:nvGrpSpPr>
      <p:grpSpPr>
        <a:xfrm>
          <a:off x="0" y="0"/>
          <a:ext cx="0" cy="0"/>
          <a:chOff x="0" y="0"/>
          <a:chExt cx="0" cy="0"/>
        </a:xfrm>
      </p:grpSpPr>
      <p:sp>
        <p:nvSpPr>
          <p:cNvPr id="114" name="Google Shape;114;p5"/>
          <p:cNvSpPr txBox="1"/>
          <p:nvPr>
            <p:ph idx="12" type="sldNum"/>
          </p:nvPr>
        </p:nvSpPr>
        <p:spPr>
          <a:xfrm>
            <a:off x="94488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15" name="Google Shape;115;p5"/>
          <p:cNvSpPr txBox="1"/>
          <p:nvPr/>
        </p:nvSpPr>
        <p:spPr>
          <a:xfrm>
            <a:off x="765313" y="2812774"/>
            <a:ext cx="1058303" cy="369332"/>
          </a:xfrm>
          <a:prstGeom prst="rect">
            <a:avLst/>
          </a:prstGeom>
          <a:solidFill>
            <a:srgbClr val="0948CB"/>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Section 1</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0" name="Shape 120"/>
        <p:cNvGrpSpPr/>
        <p:nvPr/>
      </p:nvGrpSpPr>
      <p:grpSpPr>
        <a:xfrm>
          <a:off x="0" y="0"/>
          <a:ext cx="0" cy="0"/>
          <a:chOff x="0" y="0"/>
          <a:chExt cx="0" cy="0"/>
        </a:xfrm>
      </p:grpSpPr>
      <p:sp>
        <p:nvSpPr>
          <p:cNvPr id="121" name="Google Shape;121;p6"/>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22" name="Google Shape;122;p6"/>
          <p:cNvSpPr txBox="1"/>
          <p:nvPr/>
        </p:nvSpPr>
        <p:spPr>
          <a:xfrm>
            <a:off x="770011" y="1580808"/>
            <a:ext cx="10104817" cy="5211877"/>
          </a:xfrm>
          <a:prstGeom prst="rect">
            <a:avLst/>
          </a:prstGeom>
          <a:noFill/>
          <a:ln>
            <a:noFill/>
          </a:ln>
        </p:spPr>
        <p:txBody>
          <a:bodyPr anchorCtr="0" anchor="t" bIns="45700" lIns="91425" spcFirstLastPara="1" rIns="91425" wrap="square" tIns="45700">
            <a:normAutofit fontScale="25000" lnSpcReduction="20000"/>
          </a:bodyPr>
          <a:lstStyle/>
          <a:p>
            <a:pPr indent="0" lvl="0" marL="0" marR="0" rtl="0" algn="l">
              <a:lnSpc>
                <a:spcPct val="120000"/>
              </a:lnSpc>
              <a:spcBef>
                <a:spcPts val="0"/>
              </a:spcBef>
              <a:spcAft>
                <a:spcPts val="0"/>
              </a:spcAft>
              <a:buClr>
                <a:srgbClr val="0B49CB"/>
              </a:buClr>
              <a:buSzPct val="100000"/>
              <a:buFont typeface="Arial"/>
              <a:buNone/>
            </a:pPr>
            <a:r>
              <a:rPr lang="en-US" sz="8800">
                <a:solidFill>
                  <a:srgbClr val="0B49CB"/>
                </a:solidFill>
                <a:latin typeface="Arial"/>
                <a:ea typeface="Arial"/>
                <a:cs typeface="Arial"/>
                <a:sym typeface="Arial"/>
              </a:rPr>
              <a:t>Executive Summary</a:t>
            </a:r>
            <a:endParaRPr/>
          </a:p>
          <a:p>
            <a:pPr indent="-228600" lvl="0" marL="228600" marR="0" rtl="0" algn="l">
              <a:lnSpc>
                <a:spcPct val="120000"/>
              </a:lnSpc>
              <a:spcBef>
                <a:spcPts val="1400"/>
              </a:spcBef>
              <a:spcAft>
                <a:spcPts val="0"/>
              </a:spcAft>
              <a:buClr>
                <a:srgbClr val="292929"/>
              </a:buClr>
              <a:buSzPct val="100000"/>
              <a:buFont typeface="Arial"/>
              <a:buChar char="•"/>
            </a:pPr>
            <a:r>
              <a:rPr lang="en-US" sz="8800">
                <a:solidFill>
                  <a:srgbClr val="292929"/>
                </a:solidFill>
                <a:latin typeface="Arial"/>
                <a:ea typeface="Arial"/>
                <a:cs typeface="Arial"/>
                <a:sym typeface="Arial"/>
              </a:rPr>
              <a:t>Data collection methodology:</a:t>
            </a:r>
            <a:endParaRPr/>
          </a:p>
          <a:p>
            <a:pPr indent="-228600" lvl="1" marL="685800" marR="0" rtl="0" algn="l">
              <a:lnSpc>
                <a:spcPct val="120000"/>
              </a:lnSpc>
              <a:spcBef>
                <a:spcPts val="1400"/>
              </a:spcBef>
              <a:spcAft>
                <a:spcPts val="0"/>
              </a:spcAft>
              <a:buClr>
                <a:srgbClr val="757070"/>
              </a:buClr>
              <a:buSzPct val="100000"/>
              <a:buFont typeface="Arial"/>
              <a:buChar char="•"/>
            </a:pPr>
            <a:r>
              <a:rPr b="0" i="0" lang="en-US" sz="7600" u="none" cap="none" strike="noStrike">
                <a:solidFill>
                  <a:srgbClr val="757070"/>
                </a:solidFill>
                <a:latin typeface="Arial"/>
                <a:ea typeface="Arial"/>
                <a:cs typeface="Arial"/>
                <a:sym typeface="Arial"/>
              </a:rPr>
              <a:t>Describe how data was collected </a:t>
            </a:r>
            <a:endParaRPr/>
          </a:p>
          <a:p>
            <a:pPr indent="-228600" lvl="0" marL="228600" marR="0" rtl="0" algn="l">
              <a:lnSpc>
                <a:spcPct val="120000"/>
              </a:lnSpc>
              <a:spcBef>
                <a:spcPts val="1400"/>
              </a:spcBef>
              <a:spcAft>
                <a:spcPts val="0"/>
              </a:spcAft>
              <a:buClr>
                <a:srgbClr val="292929"/>
              </a:buClr>
              <a:buSzPct val="100000"/>
              <a:buFont typeface="Arial"/>
              <a:buChar char="•"/>
            </a:pPr>
            <a:r>
              <a:rPr lang="en-US" sz="8800">
                <a:solidFill>
                  <a:srgbClr val="292929"/>
                </a:solidFill>
                <a:latin typeface="Arial"/>
                <a:ea typeface="Arial"/>
                <a:cs typeface="Arial"/>
                <a:sym typeface="Arial"/>
              </a:rPr>
              <a:t>Perform data wrangling</a:t>
            </a:r>
            <a:endParaRPr/>
          </a:p>
          <a:p>
            <a:pPr indent="-228600" lvl="1" marL="685800" marR="0" rtl="0" algn="l">
              <a:lnSpc>
                <a:spcPct val="120000"/>
              </a:lnSpc>
              <a:spcBef>
                <a:spcPts val="1400"/>
              </a:spcBef>
              <a:spcAft>
                <a:spcPts val="0"/>
              </a:spcAft>
              <a:buClr>
                <a:srgbClr val="757070"/>
              </a:buClr>
              <a:buSzPct val="100000"/>
              <a:buFont typeface="Arial"/>
              <a:buChar char="•"/>
            </a:pPr>
            <a:r>
              <a:rPr b="0" i="0" lang="en-US" sz="7600" u="none" cap="none" strike="noStrike">
                <a:solidFill>
                  <a:srgbClr val="757070"/>
                </a:solidFill>
                <a:latin typeface="Arial"/>
                <a:ea typeface="Arial"/>
                <a:cs typeface="Arial"/>
                <a:sym typeface="Arial"/>
              </a:rPr>
              <a:t>Describe how data was processed</a:t>
            </a:r>
            <a:endParaRPr/>
          </a:p>
          <a:p>
            <a:pPr indent="-228600" lvl="0" marL="228600" marR="0" rtl="0" algn="l">
              <a:lnSpc>
                <a:spcPct val="120000"/>
              </a:lnSpc>
              <a:spcBef>
                <a:spcPts val="1400"/>
              </a:spcBef>
              <a:spcAft>
                <a:spcPts val="0"/>
              </a:spcAft>
              <a:buClr>
                <a:srgbClr val="292929"/>
              </a:buClr>
              <a:buSzPct val="100000"/>
              <a:buFont typeface="Arial"/>
              <a:buChar char="•"/>
            </a:pPr>
            <a:r>
              <a:rPr lang="en-US" sz="8800">
                <a:solidFill>
                  <a:srgbClr val="292929"/>
                </a:solidFill>
                <a:latin typeface="Arial"/>
                <a:ea typeface="Arial"/>
                <a:cs typeface="Arial"/>
                <a:sym typeface="Arial"/>
              </a:rPr>
              <a:t>Perform exploratory data analysis (EDA) using visualization and SQL</a:t>
            </a:r>
            <a:endParaRPr/>
          </a:p>
          <a:p>
            <a:pPr indent="-228600" lvl="0" marL="228600" marR="0" rtl="0" algn="l">
              <a:lnSpc>
                <a:spcPct val="120000"/>
              </a:lnSpc>
              <a:spcBef>
                <a:spcPts val="1400"/>
              </a:spcBef>
              <a:spcAft>
                <a:spcPts val="0"/>
              </a:spcAft>
              <a:buClr>
                <a:srgbClr val="292929"/>
              </a:buClr>
              <a:buSzPct val="100000"/>
              <a:buFont typeface="Arial"/>
              <a:buChar char="•"/>
            </a:pPr>
            <a:r>
              <a:rPr lang="en-US" sz="8800">
                <a:solidFill>
                  <a:srgbClr val="292929"/>
                </a:solidFill>
                <a:latin typeface="Arial"/>
                <a:ea typeface="Arial"/>
                <a:cs typeface="Arial"/>
                <a:sym typeface="Arial"/>
              </a:rPr>
              <a:t>Perform interactive visual analytics using Folium and Plotly Dash</a:t>
            </a:r>
            <a:endParaRPr/>
          </a:p>
          <a:p>
            <a:pPr indent="-228600" lvl="0" marL="228600" marR="0" rtl="0" algn="l">
              <a:lnSpc>
                <a:spcPct val="120000"/>
              </a:lnSpc>
              <a:spcBef>
                <a:spcPts val="1400"/>
              </a:spcBef>
              <a:spcAft>
                <a:spcPts val="0"/>
              </a:spcAft>
              <a:buClr>
                <a:srgbClr val="292929"/>
              </a:buClr>
              <a:buSzPct val="100000"/>
              <a:buFont typeface="Arial"/>
              <a:buChar char="•"/>
            </a:pPr>
            <a:r>
              <a:rPr lang="en-US" sz="8800">
                <a:solidFill>
                  <a:srgbClr val="292929"/>
                </a:solidFill>
                <a:latin typeface="Arial"/>
                <a:ea typeface="Arial"/>
                <a:cs typeface="Arial"/>
                <a:sym typeface="Arial"/>
              </a:rPr>
              <a:t>Perform predictive analysis using classification models</a:t>
            </a:r>
            <a:endParaRPr/>
          </a:p>
          <a:p>
            <a:pPr indent="-228600" lvl="1" marL="685800" marR="0" rtl="0" algn="l">
              <a:lnSpc>
                <a:spcPct val="120000"/>
              </a:lnSpc>
              <a:spcBef>
                <a:spcPts val="1400"/>
              </a:spcBef>
              <a:spcAft>
                <a:spcPts val="0"/>
              </a:spcAft>
              <a:buClr>
                <a:srgbClr val="757070"/>
              </a:buClr>
              <a:buSzPct val="100000"/>
              <a:buFont typeface="Arial"/>
              <a:buChar char="•"/>
            </a:pPr>
            <a:r>
              <a:rPr b="0" i="0" lang="en-US" sz="7600" u="none" cap="none" strike="noStrike">
                <a:solidFill>
                  <a:srgbClr val="757070"/>
                </a:solidFill>
                <a:latin typeface="Arial"/>
                <a:ea typeface="Arial"/>
                <a:cs typeface="Arial"/>
                <a:sym typeface="Arial"/>
              </a:rPr>
              <a:t>How to build, tune, evaluate classification models</a:t>
            </a:r>
            <a:endParaRPr/>
          </a:p>
          <a:p>
            <a:pPr indent="-88900" lvl="0" marL="228600" marR="0" rtl="0" algn="l">
              <a:lnSpc>
                <a:spcPct val="120000"/>
              </a:lnSpc>
              <a:spcBef>
                <a:spcPts val="1400"/>
              </a:spcBef>
              <a:spcAft>
                <a:spcPts val="0"/>
              </a:spcAft>
              <a:buClr>
                <a:srgbClr val="0070C0"/>
              </a:buClr>
              <a:buSzPct val="100000"/>
              <a:buFont typeface="Arial"/>
              <a:buNone/>
            </a:pPr>
            <a:r>
              <a:t/>
            </a:r>
            <a:endParaRPr sz="8800">
              <a:solidFill>
                <a:srgbClr val="292929"/>
              </a:solidFill>
              <a:latin typeface="Arial"/>
              <a:ea typeface="Arial"/>
              <a:cs typeface="Arial"/>
              <a:sym typeface="Arial"/>
            </a:endParaRPr>
          </a:p>
          <a:p>
            <a:pPr indent="-193675" lvl="0" marL="228600" marR="0" rtl="0" algn="l">
              <a:lnSpc>
                <a:spcPct val="100000"/>
              </a:lnSpc>
              <a:spcBef>
                <a:spcPts val="1400"/>
              </a:spcBef>
              <a:spcAft>
                <a:spcPts val="0"/>
              </a:spcAft>
              <a:buClr>
                <a:srgbClr val="0070C0"/>
              </a:buClr>
              <a:buSzPct val="100000"/>
              <a:buFont typeface="Arial"/>
              <a:buNone/>
            </a:pPr>
            <a:r>
              <a:t/>
            </a:r>
            <a:endParaRPr sz="2200">
              <a:solidFill>
                <a:srgbClr val="292929"/>
              </a:solidFill>
              <a:latin typeface="Arial"/>
              <a:ea typeface="Arial"/>
              <a:cs typeface="Arial"/>
              <a:sym typeface="Arial"/>
            </a:endParaRPr>
          </a:p>
          <a:p>
            <a:pPr indent="-193675" lvl="0" marL="228600" marR="0" rtl="0" algn="l">
              <a:lnSpc>
                <a:spcPct val="100000"/>
              </a:lnSpc>
              <a:spcBef>
                <a:spcPts val="1400"/>
              </a:spcBef>
              <a:spcAft>
                <a:spcPts val="0"/>
              </a:spcAft>
              <a:buClr>
                <a:srgbClr val="0070C0"/>
              </a:buClr>
              <a:buSzPct val="100000"/>
              <a:buFont typeface="Arial"/>
              <a:buNone/>
            </a:pPr>
            <a:r>
              <a:t/>
            </a:r>
            <a:endParaRPr sz="2200">
              <a:solidFill>
                <a:srgbClr val="292929"/>
              </a:solidFill>
              <a:latin typeface="Arial"/>
              <a:ea typeface="Arial"/>
              <a:cs typeface="Arial"/>
              <a:sym typeface="Arial"/>
            </a:endParaRPr>
          </a:p>
          <a:p>
            <a:pPr indent="-193675" lvl="0" marL="228600" marR="0" rtl="0" algn="l">
              <a:lnSpc>
                <a:spcPct val="100000"/>
              </a:lnSpc>
              <a:spcBef>
                <a:spcPts val="1400"/>
              </a:spcBef>
              <a:spcAft>
                <a:spcPts val="0"/>
              </a:spcAft>
              <a:buClr>
                <a:srgbClr val="0070C0"/>
              </a:buClr>
              <a:buSzPct val="100000"/>
              <a:buFont typeface="Arial"/>
              <a:buNone/>
            </a:pPr>
            <a:r>
              <a:t/>
            </a:r>
            <a:endParaRPr sz="2200">
              <a:solidFill>
                <a:srgbClr val="292929"/>
              </a:solidFill>
              <a:latin typeface="Arial"/>
              <a:ea typeface="Arial"/>
              <a:cs typeface="Arial"/>
              <a:sym typeface="Arial"/>
            </a:endParaRPr>
          </a:p>
          <a:p>
            <a:pPr indent="-193675" lvl="0" marL="228600" marR="0" rtl="0" algn="l">
              <a:lnSpc>
                <a:spcPct val="100000"/>
              </a:lnSpc>
              <a:spcBef>
                <a:spcPts val="1400"/>
              </a:spcBef>
              <a:spcAft>
                <a:spcPts val="0"/>
              </a:spcAft>
              <a:buClr>
                <a:srgbClr val="0070C0"/>
              </a:buClr>
              <a:buSzPct val="100000"/>
              <a:buFont typeface="Arial"/>
              <a:buNone/>
            </a:pPr>
            <a:r>
              <a:t/>
            </a:r>
            <a:endParaRPr sz="2200">
              <a:solidFill>
                <a:srgbClr val="292929"/>
              </a:solidFill>
              <a:latin typeface="Arial"/>
              <a:ea typeface="Arial"/>
              <a:cs typeface="Arial"/>
              <a:sym typeface="Arial"/>
            </a:endParaRPr>
          </a:p>
        </p:txBody>
      </p:sp>
      <p:sp>
        <p:nvSpPr>
          <p:cNvPr id="123" name="Google Shape;123;p6"/>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Methodology</a:t>
            </a:r>
            <a:endParaRPr sz="4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7" name="Shape 127"/>
        <p:cNvGrpSpPr/>
        <p:nvPr/>
      </p:nvGrpSpPr>
      <p:grpSpPr>
        <a:xfrm>
          <a:off x="0" y="0"/>
          <a:ext cx="0" cy="0"/>
          <a:chOff x="0" y="0"/>
          <a:chExt cx="0" cy="0"/>
        </a:xfrm>
      </p:grpSpPr>
      <p:sp>
        <p:nvSpPr>
          <p:cNvPr id="128" name="Google Shape;128;p7"/>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29" name="Google Shape;129;p7"/>
          <p:cNvSpPr txBox="1"/>
          <p:nvPr>
            <p:ph idx="1" type="body"/>
          </p:nvPr>
        </p:nvSpPr>
        <p:spPr>
          <a:xfrm>
            <a:off x="770000" y="1825625"/>
            <a:ext cx="4956900" cy="4351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1400"/>
              </a:spcBef>
              <a:spcAft>
                <a:spcPts val="0"/>
              </a:spcAft>
              <a:buNone/>
            </a:pPr>
            <a:r>
              <a:rPr lang="en-US" sz="2200">
                <a:solidFill>
                  <a:srgbClr val="292929"/>
                </a:solidFill>
              </a:rPr>
              <a:t>Data was gathered from the Wikipedia page titled "List of Falcon 9 and Falcon Heavy launches" and SpaceX’s API. We utilized Python libraries and BeautifulSoup for parsing that content and data manipulation. Ultimately, we transformed the HTML data and the Json response into a Pandas DataFrame for further analysis.</a:t>
            </a:r>
            <a:endParaRPr b="0" i="0" sz="2800" u="none" cap="none" strike="noStrike">
              <a:solidFill>
                <a:schemeClr val="dk1"/>
              </a:solidFill>
              <a:latin typeface="Calibri"/>
              <a:ea typeface="Calibri"/>
              <a:cs typeface="Calibri"/>
              <a:sym typeface="Calibri"/>
            </a:endParaRPr>
          </a:p>
        </p:txBody>
      </p:sp>
      <p:sp>
        <p:nvSpPr>
          <p:cNvPr id="130" name="Google Shape;130;p7"/>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Data Collection</a:t>
            </a:r>
            <a:endParaRPr sz="4000">
              <a:solidFill>
                <a:srgbClr val="0B49CB"/>
              </a:solidFill>
              <a:latin typeface="IBM Plex Mono SemiBold"/>
              <a:ea typeface="IBM Plex Mono SemiBold"/>
              <a:cs typeface="IBM Plex Mono SemiBold"/>
              <a:sym typeface="IBM Plex Mono SemiBold"/>
            </a:endParaRPr>
          </a:p>
        </p:txBody>
      </p:sp>
      <p:pic>
        <p:nvPicPr>
          <p:cNvPr id="131" name="Google Shape;131;p7"/>
          <p:cNvPicPr preferRelativeResize="0"/>
          <p:nvPr/>
        </p:nvPicPr>
        <p:blipFill>
          <a:blip r:embed="rId4">
            <a:alphaModFix/>
          </a:blip>
          <a:stretch>
            <a:fillRect/>
          </a:stretch>
        </p:blipFill>
        <p:spPr>
          <a:xfrm>
            <a:off x="6096000" y="1543750"/>
            <a:ext cx="5274949" cy="443922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5" name="Shape 135"/>
        <p:cNvGrpSpPr/>
        <p:nvPr/>
      </p:nvGrpSpPr>
      <p:grpSpPr>
        <a:xfrm>
          <a:off x="0" y="0"/>
          <a:ext cx="0" cy="0"/>
          <a:chOff x="0" y="0"/>
          <a:chExt cx="0" cy="0"/>
        </a:xfrm>
      </p:grpSpPr>
      <p:sp>
        <p:nvSpPr>
          <p:cNvPr id="136" name="Google Shape;136;p8"/>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37" name="Google Shape;137;p8"/>
          <p:cNvSpPr txBox="1"/>
          <p:nvPr>
            <p:ph idx="1" type="body"/>
          </p:nvPr>
        </p:nvSpPr>
        <p:spPr>
          <a:xfrm>
            <a:off x="770003" y="1800225"/>
            <a:ext cx="5784900" cy="4225800"/>
          </a:xfrm>
          <a:prstGeom prst="rect">
            <a:avLst/>
          </a:prstGeom>
          <a:noFill/>
          <a:ln>
            <a:noFill/>
          </a:ln>
        </p:spPr>
        <p:txBody>
          <a:bodyPr anchorCtr="0" anchor="t" bIns="45700" lIns="91425" spcFirstLastPara="1" rIns="91425" wrap="square" tIns="45700">
            <a:normAutofit fontScale="32500"/>
          </a:bodyPr>
          <a:lstStyle/>
          <a:p>
            <a:pPr indent="0" lvl="0" marL="0" marR="0" rtl="0" algn="l">
              <a:lnSpc>
                <a:spcPct val="100000"/>
              </a:lnSpc>
              <a:spcBef>
                <a:spcPts val="0"/>
              </a:spcBef>
              <a:spcAft>
                <a:spcPts val="0"/>
              </a:spcAft>
              <a:buNone/>
            </a:pPr>
            <a:r>
              <a:rPr lang="en-US" sz="5125">
                <a:solidFill>
                  <a:srgbClr val="292929"/>
                </a:solidFill>
              </a:rPr>
              <a:t>We worked with the SpaceX API to collect data by making HTTP GET requests to various API endpoints (rockets, launchpads, payloads, etc). The JSON responses were parsed and processed using Python libraries like requests for HTTP requests and pandas for data manipulation. The extracted data was then stored in structured formats, such as DataFrames, for further analysis.</a:t>
            </a:r>
            <a:endParaRPr sz="2200">
              <a:solidFill>
                <a:srgbClr val="292929"/>
              </a:solidFill>
            </a:endParaRPr>
          </a:p>
          <a:p>
            <a:pPr indent="0" lvl="0" marL="0" marR="0" rtl="0" algn="l">
              <a:lnSpc>
                <a:spcPct val="100000"/>
              </a:lnSpc>
              <a:spcBef>
                <a:spcPts val="0"/>
              </a:spcBef>
              <a:spcAft>
                <a:spcPts val="0"/>
              </a:spcAft>
              <a:buNone/>
            </a:pPr>
            <a:r>
              <a:t/>
            </a:r>
            <a:endParaRPr sz="2200">
              <a:solidFill>
                <a:srgbClr val="292929"/>
              </a:solidFill>
            </a:endParaRPr>
          </a:p>
          <a:p>
            <a:pPr indent="0" lvl="0" marL="0" marR="0" rtl="0" algn="l">
              <a:lnSpc>
                <a:spcPct val="100000"/>
              </a:lnSpc>
              <a:spcBef>
                <a:spcPts val="0"/>
              </a:spcBef>
              <a:spcAft>
                <a:spcPts val="0"/>
              </a:spcAft>
              <a:buNone/>
            </a:pPr>
            <a:r>
              <a:t/>
            </a:r>
            <a:endParaRPr sz="2200">
              <a:solidFill>
                <a:srgbClr val="292929"/>
              </a:solidFill>
            </a:endParaRPr>
          </a:p>
          <a:p>
            <a:pPr indent="0" lvl="0" marL="0" marR="0" rtl="0" algn="l">
              <a:lnSpc>
                <a:spcPct val="100000"/>
              </a:lnSpc>
              <a:spcBef>
                <a:spcPts val="0"/>
              </a:spcBef>
              <a:spcAft>
                <a:spcPts val="0"/>
              </a:spcAft>
              <a:buNone/>
            </a:pPr>
            <a:r>
              <a:t/>
            </a:r>
            <a:endParaRPr sz="2200">
              <a:solidFill>
                <a:srgbClr val="292929"/>
              </a:solidFill>
            </a:endParaRPr>
          </a:p>
          <a:p>
            <a:pPr indent="0" lvl="0" marL="0" marR="0" rtl="0" algn="l">
              <a:lnSpc>
                <a:spcPct val="100000"/>
              </a:lnSpc>
              <a:spcBef>
                <a:spcPts val="1400"/>
              </a:spcBef>
              <a:spcAft>
                <a:spcPts val="0"/>
              </a:spcAft>
              <a:buClr>
                <a:schemeClr val="dk1"/>
              </a:buClr>
              <a:buSzPct val="40225"/>
              <a:buFont typeface="Arial"/>
              <a:buNone/>
            </a:pPr>
            <a:r>
              <a:rPr lang="en-US" sz="5469">
                <a:solidFill>
                  <a:srgbClr val="292929"/>
                </a:solidFill>
              </a:rPr>
              <a:t>GitHub:</a:t>
            </a:r>
            <a:endParaRPr b="0" i="0" sz="5469" u="none" cap="none" strike="noStrike">
              <a:solidFill>
                <a:srgbClr val="292929"/>
              </a:solidFill>
              <a:latin typeface="Arial"/>
              <a:ea typeface="Arial"/>
              <a:cs typeface="Arial"/>
              <a:sym typeface="Arial"/>
            </a:endParaRPr>
          </a:p>
          <a:p>
            <a:pPr indent="0" lvl="0" marL="457200" marR="0" rtl="0" algn="l">
              <a:lnSpc>
                <a:spcPct val="100000"/>
              </a:lnSpc>
              <a:spcBef>
                <a:spcPts val="1400"/>
              </a:spcBef>
              <a:spcAft>
                <a:spcPts val="0"/>
              </a:spcAft>
              <a:buNone/>
            </a:pPr>
            <a:r>
              <a:rPr lang="en-US" sz="5469">
                <a:solidFill>
                  <a:srgbClr val="292929"/>
                </a:solidFill>
              </a:rPr>
              <a:t>https://github.com/simonzarama/coursera/blob/main/jupyter-labs-spacex-data-collection-api.ipynb</a:t>
            </a:r>
            <a:endParaRPr sz="4669"/>
          </a:p>
          <a:p>
            <a:pPr indent="-50800" lvl="0" marL="228600" marR="0" rtl="0" algn="l">
              <a:lnSpc>
                <a:spcPct val="90000"/>
              </a:lnSpc>
              <a:spcBef>
                <a:spcPts val="1000"/>
              </a:spcBef>
              <a:spcAft>
                <a:spcPts val="0"/>
              </a:spcAft>
              <a:buClr>
                <a:schemeClr val="dk1"/>
              </a:buClr>
              <a:buSzPct val="100000"/>
              <a:buFont typeface="Arial"/>
              <a:buNone/>
            </a:pPr>
            <a:r>
              <a:t/>
            </a:r>
            <a:endParaRPr sz="2800">
              <a:solidFill>
                <a:schemeClr val="dk1"/>
              </a:solidFill>
              <a:latin typeface="Calibri"/>
              <a:ea typeface="Calibri"/>
              <a:cs typeface="Calibri"/>
              <a:sym typeface="Calibri"/>
            </a:endParaRPr>
          </a:p>
          <a:p>
            <a:pPr indent="-50800" lvl="0" marL="228600" marR="0" rtl="0" algn="l">
              <a:lnSpc>
                <a:spcPct val="90000"/>
              </a:lnSpc>
              <a:spcBef>
                <a:spcPts val="1000"/>
              </a:spcBef>
              <a:spcAft>
                <a:spcPts val="0"/>
              </a:spcAft>
              <a:buClr>
                <a:schemeClr val="dk1"/>
              </a:buClr>
              <a:buSzPct val="100000"/>
              <a:buFont typeface="Arial"/>
              <a:buNone/>
            </a:pPr>
            <a:r>
              <a:t/>
            </a:r>
            <a:endParaRPr sz="2800">
              <a:solidFill>
                <a:schemeClr val="dk1"/>
              </a:solidFill>
              <a:latin typeface="Calibri"/>
              <a:ea typeface="Calibri"/>
              <a:cs typeface="Calibri"/>
              <a:sym typeface="Calibri"/>
            </a:endParaRPr>
          </a:p>
        </p:txBody>
      </p:sp>
      <p:sp>
        <p:nvSpPr>
          <p:cNvPr id="138" name="Google Shape;138;p8"/>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Data Collection – SpaceX API</a:t>
            </a:r>
            <a:endParaRPr/>
          </a:p>
        </p:txBody>
      </p:sp>
      <p:pic>
        <p:nvPicPr>
          <p:cNvPr id="139" name="Google Shape;139;p8"/>
          <p:cNvPicPr preferRelativeResize="0"/>
          <p:nvPr/>
        </p:nvPicPr>
        <p:blipFill>
          <a:blip r:embed="rId4">
            <a:alphaModFix/>
          </a:blip>
          <a:stretch>
            <a:fillRect/>
          </a:stretch>
        </p:blipFill>
        <p:spPr>
          <a:xfrm>
            <a:off x="6713601" y="1800224"/>
            <a:ext cx="4572000" cy="39147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3" name="Shape 143"/>
        <p:cNvGrpSpPr/>
        <p:nvPr/>
      </p:nvGrpSpPr>
      <p:grpSpPr>
        <a:xfrm>
          <a:off x="0" y="0"/>
          <a:ext cx="0" cy="0"/>
          <a:chOff x="0" y="0"/>
          <a:chExt cx="0" cy="0"/>
        </a:xfrm>
      </p:grpSpPr>
      <p:sp>
        <p:nvSpPr>
          <p:cNvPr id="144" name="Google Shape;144;p9"/>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45" name="Google Shape;145;p9"/>
          <p:cNvSpPr txBox="1"/>
          <p:nvPr>
            <p:ph idx="1" type="body"/>
          </p:nvPr>
        </p:nvSpPr>
        <p:spPr>
          <a:xfrm>
            <a:off x="770000" y="5311500"/>
            <a:ext cx="10050300" cy="11157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900">
                <a:solidFill>
                  <a:srgbClr val="292929"/>
                </a:solidFill>
              </a:rPr>
              <a:t>GitHub:</a:t>
            </a:r>
            <a:endParaRPr sz="1900">
              <a:solidFill>
                <a:srgbClr val="292929"/>
              </a:solidFill>
            </a:endParaRPr>
          </a:p>
          <a:p>
            <a:pPr indent="0" lvl="0" marL="457200" marR="0" rtl="0" algn="l">
              <a:lnSpc>
                <a:spcPct val="100000"/>
              </a:lnSpc>
              <a:spcBef>
                <a:spcPts val="1400"/>
              </a:spcBef>
              <a:spcAft>
                <a:spcPts val="0"/>
              </a:spcAft>
              <a:buNone/>
            </a:pPr>
            <a:r>
              <a:rPr lang="en-US" sz="1900">
                <a:solidFill>
                  <a:srgbClr val="292929"/>
                </a:solidFill>
              </a:rPr>
              <a:t>https://github.com/simonzarama/coursera/blob/main/jupyter-labs-webscraping.ipynb</a:t>
            </a:r>
            <a:endParaRPr sz="1100"/>
          </a:p>
        </p:txBody>
      </p:sp>
      <p:sp>
        <p:nvSpPr>
          <p:cNvPr id="146" name="Google Shape;146;p9"/>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05493"/>
              </a:buClr>
              <a:buSzPct val="100000"/>
              <a:buFont typeface="IBM Plex Mono SemiBold"/>
              <a:buNone/>
            </a:pPr>
            <a:r>
              <a:t/>
            </a:r>
            <a:endParaRPr sz="4000">
              <a:solidFill>
                <a:srgbClr val="1C7DDB"/>
              </a:solidFill>
              <a:latin typeface="Arial"/>
              <a:ea typeface="Arial"/>
              <a:cs typeface="Arial"/>
              <a:sym typeface="Arial"/>
            </a:endParaRPr>
          </a:p>
        </p:txBody>
      </p:sp>
      <p:sp>
        <p:nvSpPr>
          <p:cNvPr id="147" name="Google Shape;147;p9"/>
          <p:cNvSpPr txBox="1"/>
          <p:nvPr/>
        </p:nvSpPr>
        <p:spPr>
          <a:xfrm>
            <a:off x="922411" y="6910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Data Collection - Scraping</a:t>
            </a:r>
            <a:endParaRPr sz="4000">
              <a:solidFill>
                <a:srgbClr val="0B49CB"/>
              </a:solidFill>
              <a:latin typeface="IBM Plex Mono SemiBold"/>
              <a:ea typeface="IBM Plex Mono SemiBold"/>
              <a:cs typeface="IBM Plex Mono SemiBold"/>
              <a:sym typeface="IBM Plex Mono SemiBold"/>
            </a:endParaRPr>
          </a:p>
        </p:txBody>
      </p:sp>
      <p:pic>
        <p:nvPicPr>
          <p:cNvPr id="148" name="Google Shape;148;p9"/>
          <p:cNvPicPr preferRelativeResize="0"/>
          <p:nvPr/>
        </p:nvPicPr>
        <p:blipFill>
          <a:blip r:embed="rId4">
            <a:alphaModFix/>
          </a:blip>
          <a:stretch>
            <a:fillRect/>
          </a:stretch>
        </p:blipFill>
        <p:spPr>
          <a:xfrm>
            <a:off x="3424125" y="1605013"/>
            <a:ext cx="8013874" cy="2912650"/>
          </a:xfrm>
          <a:prstGeom prst="rect">
            <a:avLst/>
          </a:prstGeom>
          <a:noFill/>
          <a:ln>
            <a:noFill/>
          </a:ln>
        </p:spPr>
      </p:pic>
      <p:sp>
        <p:nvSpPr>
          <p:cNvPr id="149" name="Google Shape;149;p9"/>
          <p:cNvSpPr txBox="1"/>
          <p:nvPr/>
        </p:nvSpPr>
        <p:spPr>
          <a:xfrm>
            <a:off x="781425" y="1658500"/>
            <a:ext cx="2459100" cy="289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solidFill>
                  <a:schemeClr val="dk1"/>
                </a:solidFill>
                <a:latin typeface="Roboto"/>
                <a:ea typeface="Roboto"/>
                <a:cs typeface="Roboto"/>
                <a:sym typeface="Roboto"/>
              </a:rPr>
              <a:t>This flowchart outlines the data extraction process we used, starting from acquiring the HTML content of the Wikipedia page and continuing through to managing any missing or inconsistent data.</a:t>
            </a:r>
            <a:endParaRPr sz="1700"/>
          </a:p>
        </p:txBody>
      </p:sp>
    </p:spTree>
  </p:cSld>
  <p:clrMapOvr>
    <a:masterClrMapping/>
  </p:clrMapOvr>
</p:sld>
</file>

<file path=ppt/theme/theme1.xml><?xml version="1.0" encoding="utf-8"?>
<a:theme xmlns:a="http://schemas.openxmlformats.org/drawingml/2006/main" xmlns:r="http://schemas.openxmlformats.org/officeDocument/2006/relationships" name="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2021-04-29T18:58:34Z</dcterms:created>
  <dc:creator>YAN Luo</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